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Lst>
  <p:notesMasterIdLst>
    <p:notesMasterId r:id="rId16"/>
  </p:notesMasterIdLst>
  <p:sldIdLst>
    <p:sldId id="316" r:id="rId5"/>
    <p:sldId id="433" r:id="rId6"/>
    <p:sldId id="278" r:id="rId7"/>
    <p:sldId id="366" r:id="rId8"/>
    <p:sldId id="436" r:id="rId9"/>
    <p:sldId id="431" r:id="rId10"/>
    <p:sldId id="355" r:id="rId11"/>
    <p:sldId id="352" r:id="rId12"/>
    <p:sldId id="437" r:id="rId13"/>
    <p:sldId id="439" r:id="rId14"/>
    <p:sldId id="287"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74694" autoAdjust="0"/>
  </p:normalViewPr>
  <p:slideViewPr>
    <p:cSldViewPr snapToGrid="0">
      <p:cViewPr varScale="1">
        <p:scale>
          <a:sx n="94" d="100"/>
          <a:sy n="94" d="100"/>
        </p:scale>
        <p:origin x="1816"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EA53B3-41F6-884E-8FB3-1C4072424A8C}" type="datetimeFigureOut">
              <a:rPr lang="en-US" smtClean="0"/>
              <a:t>10/23/23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5644C1-567E-424A-833C-44218633CB44}" type="slidenum">
              <a:rPr lang="en-US" smtClean="0"/>
              <a:t>‹#›</a:t>
            </a:fld>
            <a:endParaRPr lang="en-US"/>
          </a:p>
        </p:txBody>
      </p:sp>
    </p:spTree>
    <p:extLst>
      <p:ext uri="{BB962C8B-B14F-4D97-AF65-F5344CB8AC3E}">
        <p14:creationId xmlns:p14="http://schemas.microsoft.com/office/powerpoint/2010/main" val="40938073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More information for presenters can be found in the notes section under each slide. </a:t>
            </a:r>
          </a:p>
        </p:txBody>
      </p:sp>
      <p:sp>
        <p:nvSpPr>
          <p:cNvPr id="4" name="Slide Number Placeholder 3"/>
          <p:cNvSpPr>
            <a:spLocks noGrp="1"/>
          </p:cNvSpPr>
          <p:nvPr>
            <p:ph type="sldNum" sz="quarter" idx="5"/>
          </p:nvPr>
        </p:nvSpPr>
        <p:spPr/>
        <p:txBody>
          <a:bodyPr/>
          <a:lstStyle/>
          <a:p>
            <a:fld id="{9C5644C1-567E-424A-833C-44218633CB44}" type="slidenum">
              <a:rPr lang="en-US" smtClean="0"/>
              <a:t>1</a:t>
            </a:fld>
            <a:endParaRPr lang="en-US"/>
          </a:p>
        </p:txBody>
      </p:sp>
    </p:spTree>
    <p:extLst>
      <p:ext uri="{BB962C8B-B14F-4D97-AF65-F5344CB8AC3E}">
        <p14:creationId xmlns:p14="http://schemas.microsoft.com/office/powerpoint/2010/main" val="13635652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dirty="0"/>
              <a:t>Why not challenge yourselves during the week of our Appeal?</a:t>
            </a:r>
          </a:p>
          <a:p>
            <a:pPr rtl="0"/>
            <a:endParaRPr lang="en-GB" dirty="0"/>
          </a:p>
          <a:p>
            <a:pPr rtl="0"/>
            <a:r>
              <a:rPr lang="en-GB" dirty="0"/>
              <a:t>Here’s the deal – Joe Wicks is challenging schools like yours to get your pupils sponsored to complete 1,000 </a:t>
            </a:r>
            <a:r>
              <a:rPr lang="en-GB" dirty="0" err="1"/>
              <a:t>Bearpees</a:t>
            </a:r>
            <a:r>
              <a:rPr lang="en-GB" dirty="0"/>
              <a:t> across Appeal Week, every day from Monday 13th to Friday 17th November!</a:t>
            </a:r>
          </a:p>
          <a:p>
            <a:pPr rtl="0"/>
            <a:endParaRPr lang="en-GB" dirty="0"/>
          </a:p>
          <a:p>
            <a:pPr rtl="0"/>
            <a:r>
              <a:rPr lang="en-GB" dirty="0"/>
              <a:t>In order to hit the 1,000 </a:t>
            </a:r>
            <a:r>
              <a:rPr lang="en-GB" dirty="0" err="1"/>
              <a:t>Bearpee</a:t>
            </a:r>
            <a:r>
              <a:rPr lang="en-GB" dirty="0"/>
              <a:t> target, we suggest you take part collectively as a class or in your school houses, together doing enough </a:t>
            </a:r>
            <a:r>
              <a:rPr lang="en-GB" dirty="0" err="1"/>
              <a:t>Bearpees</a:t>
            </a:r>
            <a:r>
              <a:rPr lang="en-GB" dirty="0"/>
              <a:t> each day to hit the target!</a:t>
            </a:r>
          </a:p>
          <a:p>
            <a:pPr rtl="0"/>
            <a:r>
              <a:rPr lang="en-GB" dirty="0"/>
              <a:t> </a:t>
            </a:r>
          </a:p>
          <a:p>
            <a:pPr rtl="0"/>
            <a:r>
              <a:rPr lang="en-GB" dirty="0"/>
              <a:t>Take on the challenge and see how much your class can raise – the Children in Need website has got everything you need from totaliser posters to keep your class on track, to individual sponsorship forms, and special </a:t>
            </a:r>
            <a:r>
              <a:rPr lang="en-GB" dirty="0" err="1"/>
              <a:t>Bearpees</a:t>
            </a:r>
            <a:r>
              <a:rPr lang="en-GB" dirty="0"/>
              <a:t> awards! There are also special videos that can help little ones learn how to burpee!</a:t>
            </a:r>
          </a:p>
          <a:p>
            <a:pPr marL="171450" indent="-171450">
              <a:buFontTx/>
              <a:buChar char="-"/>
            </a:pPr>
            <a:endParaRPr lang="en-GB" dirty="0"/>
          </a:p>
        </p:txBody>
      </p:sp>
      <p:sp>
        <p:nvSpPr>
          <p:cNvPr id="4" name="Slide Number Placeholder 3"/>
          <p:cNvSpPr>
            <a:spLocks noGrp="1"/>
          </p:cNvSpPr>
          <p:nvPr>
            <p:ph type="sldNum" sz="quarter" idx="5"/>
          </p:nvPr>
        </p:nvSpPr>
        <p:spPr/>
        <p:txBody>
          <a:bodyPr/>
          <a:lstStyle/>
          <a:p>
            <a:fld id="{9C5644C1-567E-424A-833C-44218633CB44}" type="slidenum">
              <a:rPr lang="en-US" smtClean="0"/>
              <a:t>10</a:t>
            </a:fld>
            <a:endParaRPr lang="en-US"/>
          </a:p>
        </p:txBody>
      </p:sp>
    </p:spTree>
    <p:extLst>
      <p:ext uri="{BB962C8B-B14F-4D97-AF65-F5344CB8AC3E}">
        <p14:creationId xmlns:p14="http://schemas.microsoft.com/office/powerpoint/2010/main" val="2404855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t>BBC Children in Need is a charity that was started in 1980 by the BBC – the same corporation that run CBeebies and CBBC. </a:t>
            </a:r>
          </a:p>
          <a:p>
            <a:r>
              <a:rPr lang="en-GB" b="0" dirty="0"/>
              <a:t>Children in Need (CiN) </a:t>
            </a:r>
            <a:r>
              <a:rPr lang="en-GB" sz="1200" b="0" i="0" dirty="0">
                <a:solidFill>
                  <a:srgbClr val="1D1D1B"/>
                </a:solidFill>
                <a:effectLst/>
                <a:latin typeface="BBC Reith Sans" panose="020B0603020204020204" pitchFamily="34" charset="0"/>
              </a:rPr>
              <a:t>believe that every child should have the chance to thrive and be the best they can be.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b="0" dirty="0">
                <a:solidFill>
                  <a:schemeClr val="tx1"/>
                </a:solidFill>
                <a:latin typeface="BBC Reith Sans" panose="020B0603020204020204" pitchFamily="34" charset="0"/>
                <a:ea typeface="BBC Reith Sans" panose="020B0603020204020204" pitchFamily="34" charset="0"/>
                <a:cs typeface="BBC Reith Sans" panose="020B0603020204020204" pitchFamily="34" charset="0"/>
              </a:rPr>
              <a:t>Children in Need support smaller charities and projects who work with children all across the UK!</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dirty="0">
                <a:solidFill>
                  <a:srgbClr val="1D1D1B"/>
                </a:solidFill>
                <a:effectLst/>
                <a:latin typeface="BBC Reith Sans" panose="020B0603020204020204" pitchFamily="34" charset="0"/>
              </a:rPr>
              <a:t>We make sure that every child has the childhood they deserve</a:t>
            </a:r>
            <a:endParaRPr lang="en-US" sz="1200" b="0" dirty="0">
              <a:solidFill>
                <a:schemeClr val="tx1"/>
              </a:solidFill>
              <a:latin typeface="BBC Reith Sans" panose="020B0603020204020204" pitchFamily="34" charset="0"/>
              <a:ea typeface="BBC Reith Sans" panose="020B0603020204020204" pitchFamily="34" charset="0"/>
              <a:cs typeface="BBC Reith Sans" panose="020B0603020204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a:solidFill>
                <a:schemeClr val="tx1"/>
              </a:solidFill>
              <a:latin typeface="BBC Reith Sans" panose="020B0603020204020204" pitchFamily="34" charset="0"/>
              <a:ea typeface="BBC Reith Sans" panose="020B0603020204020204" pitchFamily="34" charset="0"/>
              <a:cs typeface="BBC Reith Sans" panose="020B0603020204020204" pitchFamily="34" charset="0"/>
            </a:endParaRPr>
          </a:p>
          <a:p>
            <a:endParaRPr lang="en-GB" dirty="0"/>
          </a:p>
        </p:txBody>
      </p:sp>
      <p:sp>
        <p:nvSpPr>
          <p:cNvPr id="4" name="Slide Number Placeholder 3"/>
          <p:cNvSpPr>
            <a:spLocks noGrp="1"/>
          </p:cNvSpPr>
          <p:nvPr>
            <p:ph type="sldNum" sz="quarter" idx="5"/>
          </p:nvPr>
        </p:nvSpPr>
        <p:spPr/>
        <p:txBody>
          <a:bodyPr/>
          <a:lstStyle/>
          <a:p>
            <a:fld id="{9C5644C1-567E-424A-833C-44218633CB44}" type="slidenum">
              <a:rPr lang="en-US" smtClean="0"/>
              <a:t>2</a:t>
            </a:fld>
            <a:endParaRPr lang="en-US"/>
          </a:p>
        </p:txBody>
      </p:sp>
    </p:spTree>
    <p:extLst>
      <p:ext uri="{BB962C8B-B14F-4D97-AF65-F5344CB8AC3E}">
        <p14:creationId xmlns:p14="http://schemas.microsoft.com/office/powerpoint/2010/main" val="5668472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dirty="0">
                <a:solidFill>
                  <a:schemeClr val="tx1"/>
                </a:solidFill>
              </a:rPr>
              <a:t>Children in Need have a famous mascot, a yellow bear called Pudsey!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dirty="0">
                <a:solidFill>
                  <a:schemeClr val="tx1"/>
                </a:solidFill>
              </a:rPr>
              <a:t>Pudsey loves to dance, loves high fives, and helps at all Children in Need events including the big night on TV!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dirty="0">
                <a:solidFill>
                  <a:schemeClr val="tx1"/>
                </a:solidFill>
              </a:rPr>
              <a:t>He loves receiving your letters, emails and pictures.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dirty="0">
                <a:solidFill>
                  <a:schemeClr val="tx1"/>
                </a:solidFill>
              </a:rPr>
              <a:t>Pudsey was designed by Joanna Ball, a BBC graphic designer, who named him after the West Yorkshire town where she was born. </a:t>
            </a:r>
          </a:p>
          <a:p>
            <a:endParaRPr lang="en-GB" dirty="0"/>
          </a:p>
        </p:txBody>
      </p:sp>
      <p:sp>
        <p:nvSpPr>
          <p:cNvPr id="4" name="Slide Number Placeholder 3"/>
          <p:cNvSpPr>
            <a:spLocks noGrp="1"/>
          </p:cNvSpPr>
          <p:nvPr>
            <p:ph type="sldNum" sz="quarter" idx="5"/>
          </p:nvPr>
        </p:nvSpPr>
        <p:spPr/>
        <p:txBody>
          <a:bodyPr/>
          <a:lstStyle/>
          <a:p>
            <a:fld id="{9C5644C1-567E-424A-833C-44218633CB44}" type="slidenum">
              <a:rPr lang="en-US" smtClean="0"/>
              <a:t>3</a:t>
            </a:fld>
            <a:endParaRPr lang="en-US"/>
          </a:p>
        </p:txBody>
      </p:sp>
    </p:spTree>
    <p:extLst>
      <p:ext uri="{BB962C8B-B14F-4D97-AF65-F5344CB8AC3E}">
        <p14:creationId xmlns:p14="http://schemas.microsoft.com/office/powerpoint/2010/main" val="25175895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400" indent="0" algn="l" defTabSz="914400">
              <a:buNone/>
              <a:defRPr/>
            </a:pPr>
            <a:r>
              <a:rPr lang="en-GB" sz="1200" b="0" i="0" dirty="0">
                <a:solidFill>
                  <a:srgbClr val="1D1D1B"/>
                </a:solidFill>
                <a:effectLst/>
                <a:latin typeface="BBC Reith Sans" panose="020B0603020204020204" pitchFamily="34" charset="0"/>
                <a:ea typeface="BBC Reith Sans" panose="020B0603020204020204" pitchFamily="34" charset="0"/>
                <a:cs typeface="BBC Reith Sans" panose="020B0603020204020204" pitchFamily="34" charset="0"/>
              </a:rPr>
              <a:t>What do Children in Need so? </a:t>
            </a:r>
          </a:p>
          <a:p>
            <a:pPr marL="23400" indent="0" algn="l" defTabSz="914400">
              <a:buNone/>
              <a:defRPr/>
            </a:pPr>
            <a:endParaRPr lang="en-GB" sz="1200" b="0" i="0" dirty="0">
              <a:solidFill>
                <a:srgbClr val="1D1D1B"/>
              </a:solidFill>
              <a:effectLst/>
              <a:latin typeface="BBC Reith Sans" panose="020B0603020204020204" pitchFamily="34" charset="0"/>
              <a:ea typeface="BBC Reith Sans" panose="020B0603020204020204" pitchFamily="34" charset="0"/>
              <a:cs typeface="BBC Reith Sans" panose="020B0603020204020204" pitchFamily="34" charset="0"/>
            </a:endParaRPr>
          </a:p>
          <a:p>
            <a:pPr marL="23400" indent="0" algn="l" defTabSz="914400">
              <a:buNone/>
              <a:defRPr/>
            </a:pPr>
            <a:r>
              <a:rPr lang="en-GB" sz="1200" b="0" i="0" dirty="0">
                <a:solidFill>
                  <a:srgbClr val="1D1D1B"/>
                </a:solidFill>
                <a:effectLst/>
                <a:latin typeface="BBC Reith Sans" panose="020B0603020204020204" pitchFamily="34" charset="0"/>
                <a:ea typeface="BBC Reith Sans" panose="020B0603020204020204" pitchFamily="34" charset="0"/>
                <a:cs typeface="BBC Reith Sans" panose="020B0603020204020204" pitchFamily="34" charset="0"/>
              </a:rPr>
              <a:t>We fund thousands of charities and projects in every corner of the UK, that support children and young people to feel and be safer, </a:t>
            </a:r>
          </a:p>
          <a:p>
            <a:pPr marL="23400" indent="0" algn="l" defTabSz="914400">
              <a:buNone/>
              <a:defRPr/>
            </a:pPr>
            <a:r>
              <a:rPr lang="en-GB" sz="1200" b="0" i="0" dirty="0">
                <a:solidFill>
                  <a:srgbClr val="1D1D1B"/>
                </a:solidFill>
                <a:effectLst/>
                <a:latin typeface="BBC Reith Sans" panose="020B0603020204020204" pitchFamily="34" charset="0"/>
                <a:ea typeface="BBC Reith Sans" panose="020B0603020204020204" pitchFamily="34" charset="0"/>
                <a:cs typeface="BBC Reith Sans" panose="020B0603020204020204" pitchFamily="34" charset="0"/>
              </a:rPr>
              <a:t>have improved mental health and wellbeing, form better, more positive relationships and be given more equal opportunities to flourish.</a:t>
            </a:r>
          </a:p>
          <a:p>
            <a:pPr marL="23400" indent="0" algn="l" defTabSz="914400">
              <a:buNone/>
              <a:defRPr/>
            </a:pPr>
            <a:endParaRPr lang="en-GB" sz="1200" dirty="0">
              <a:solidFill>
                <a:srgbClr val="1D1D1B"/>
              </a:solidFill>
              <a:latin typeface="BBC Reith Sans" panose="020B0603020204020204" pitchFamily="34" charset="0"/>
              <a:ea typeface="BBC Reith Sans" panose="020B0603020204020204" pitchFamily="34" charset="0"/>
              <a:cs typeface="BBC Reith Sans" panose="020B0603020204020204" pitchFamily="34" charset="0"/>
            </a:endParaRPr>
          </a:p>
          <a:p>
            <a:pPr marL="23400" marR="0" lvl="0" indent="0" algn="l" defTabSz="914400" rtl="0" eaLnBrk="1" fontAlgn="auto" latinLnBrk="0" hangingPunct="1">
              <a:lnSpc>
                <a:spcPct val="100000"/>
              </a:lnSpc>
              <a:spcBef>
                <a:spcPts val="0"/>
              </a:spcBef>
              <a:spcAft>
                <a:spcPts val="0"/>
              </a:spcAft>
              <a:buClrTx/>
              <a:buSzTx/>
              <a:buFontTx/>
              <a:buNone/>
              <a:tabLst/>
              <a:defRPr/>
            </a:pPr>
            <a:r>
              <a:rPr lang="en-GB" sz="1200" b="0" i="0" dirty="0">
                <a:solidFill>
                  <a:srgbClr val="1D1D1B"/>
                </a:solidFill>
                <a:effectLst/>
                <a:latin typeface="BBC Reith Sans" panose="020B0603020204020204" pitchFamily="34" charset="0"/>
              </a:rPr>
              <a:t>Our project workers support, inspire and champion them to ensure they have opportunities and can reach their goals. And that will always be our approach.</a:t>
            </a:r>
            <a:r>
              <a:rPr lang="en-GB" b="0" i="0" dirty="0">
                <a:solidFill>
                  <a:srgbClr val="1D1D1B"/>
                </a:solidFill>
                <a:effectLst/>
                <a:latin typeface="BBC Reith Sans" panose="020B0603020204020204" pitchFamily="34" charset="0"/>
              </a:rPr>
              <a:t> We are committed to funding the grassroots organisations and project workers across the UK that provide the vital positive relationships children need to help them navigate the challenges in their lives. Our project workers support, inspire and champion them to ensure they have opportunities and can reach their goals. And that will always be our approach.</a:t>
            </a:r>
            <a:endParaRPr lang="en-GB" dirty="0"/>
          </a:p>
          <a:p>
            <a:pPr algn="l"/>
            <a:endParaRPr lang="en-US" dirty="0"/>
          </a:p>
          <a:p>
            <a:endParaRPr lang="en-GB" dirty="0"/>
          </a:p>
        </p:txBody>
      </p:sp>
      <p:sp>
        <p:nvSpPr>
          <p:cNvPr id="4" name="Slide Number Placeholder 3"/>
          <p:cNvSpPr>
            <a:spLocks noGrp="1"/>
          </p:cNvSpPr>
          <p:nvPr>
            <p:ph type="sldNum" sz="quarter" idx="5"/>
          </p:nvPr>
        </p:nvSpPr>
        <p:spPr/>
        <p:txBody>
          <a:bodyPr/>
          <a:lstStyle/>
          <a:p>
            <a:fld id="{9C5644C1-567E-424A-833C-44218633CB44}" type="slidenum">
              <a:rPr lang="en-US" smtClean="0"/>
              <a:t>4</a:t>
            </a:fld>
            <a:endParaRPr lang="en-US"/>
          </a:p>
        </p:txBody>
      </p:sp>
    </p:spTree>
    <p:extLst>
      <p:ext uri="{BB962C8B-B14F-4D97-AF65-F5344CB8AC3E}">
        <p14:creationId xmlns:p14="http://schemas.microsoft.com/office/powerpoint/2010/main" val="26674005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BBC Children in Need is a fundraiser and grant giver. That means that we ask the public to raise and donate lots of money so that we can make a difference to disadvantaged children and young people in communities right across the UK.</a:t>
            </a:r>
          </a:p>
          <a:p>
            <a:pPr marL="0" marR="0" lvl="0" indent="0" algn="l" defTabSz="914400" rtl="0" eaLnBrk="1" fontAlgn="auto" latinLnBrk="0" hangingPunct="1">
              <a:lnSpc>
                <a:spcPct val="100000"/>
              </a:lnSpc>
              <a:spcBef>
                <a:spcPts val="0"/>
              </a:spcBef>
              <a:spcAft>
                <a:spcPts val="0"/>
              </a:spcAft>
              <a:buClrTx/>
              <a:buSzTx/>
              <a:buFontTx/>
              <a:buNone/>
              <a:tabLst/>
              <a:defRPr/>
            </a:pPr>
            <a:br>
              <a:rPr lang="en-GB" dirty="0"/>
            </a:br>
            <a:r>
              <a:rPr lang="en-GB" dirty="0"/>
              <a:t>- </a:t>
            </a:r>
            <a:r>
              <a:rPr lang="en-GB" altLang="en-US" dirty="0">
                <a:solidFill>
                  <a:schemeClr val="bg1"/>
                </a:solidFill>
                <a:latin typeface="Twinkl SemiBold" pitchFamily="2" charset="0"/>
                <a:ea typeface="ＭＳ Ｐゴシック" panose="020B0600070205080204" pitchFamily="34" charset="-128"/>
              </a:rPr>
              <a:t>Enabling children to become involved in sports.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 </a:t>
            </a:r>
            <a:r>
              <a:rPr lang="en-GB" altLang="en-US" sz="1200" dirty="0">
                <a:solidFill>
                  <a:schemeClr val="bg1"/>
                </a:solidFill>
                <a:latin typeface="Twinkl SemiBold" pitchFamily="2" charset="0"/>
                <a:ea typeface="ＭＳ Ｐゴシック" panose="020B0600070205080204" pitchFamily="34" charset="-128"/>
              </a:rPr>
              <a:t>Funding activities like play therapy.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 </a:t>
            </a:r>
            <a:r>
              <a:rPr lang="en-GB" altLang="en-US" dirty="0">
                <a:solidFill>
                  <a:schemeClr val="bg1"/>
                </a:solidFill>
                <a:latin typeface="Twinkl SemiBold" pitchFamily="2" charset="0"/>
                <a:ea typeface="ＭＳ Ｐゴシック" panose="020B0600070205080204" pitchFamily="34" charset="-128"/>
              </a:rPr>
              <a:t>Maintaining youth groups in different areas.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 </a:t>
            </a:r>
            <a:r>
              <a:rPr lang="en-GB" altLang="en-US" dirty="0">
                <a:solidFill>
                  <a:schemeClr val="bg1"/>
                </a:solidFill>
                <a:latin typeface="Twinkl SemiBold" pitchFamily="2" charset="0"/>
                <a:ea typeface="ＭＳ Ｐゴシック" panose="020B0600070205080204" pitchFamily="34" charset="-128"/>
              </a:rPr>
              <a:t>Giving young carers time to have fun!</a:t>
            </a:r>
          </a:p>
          <a:p>
            <a:endParaRPr lang="en-GB" dirty="0"/>
          </a:p>
        </p:txBody>
      </p:sp>
      <p:sp>
        <p:nvSpPr>
          <p:cNvPr id="4" name="Slide Number Placeholder 3"/>
          <p:cNvSpPr>
            <a:spLocks noGrp="1"/>
          </p:cNvSpPr>
          <p:nvPr>
            <p:ph type="sldNum" sz="quarter" idx="5"/>
          </p:nvPr>
        </p:nvSpPr>
        <p:spPr/>
        <p:txBody>
          <a:bodyPr/>
          <a:lstStyle/>
          <a:p>
            <a:fld id="{9C5644C1-567E-424A-833C-44218633CB44}" type="slidenum">
              <a:rPr lang="en-US" smtClean="0"/>
              <a:t>5</a:t>
            </a:fld>
            <a:endParaRPr lang="en-US"/>
          </a:p>
        </p:txBody>
      </p:sp>
    </p:spTree>
    <p:extLst>
      <p:ext uri="{BB962C8B-B14F-4D97-AF65-F5344CB8AC3E}">
        <p14:creationId xmlns:p14="http://schemas.microsoft.com/office/powerpoint/2010/main" val="15659640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Char char="•"/>
            </a:pPr>
            <a:r>
              <a:rPr lang="en-GB" b="0" i="0" dirty="0">
                <a:solidFill>
                  <a:srgbClr val="1D1D1B"/>
                </a:solidFill>
                <a:effectLst/>
                <a:latin typeface="BBC Reith Sans" panose="020B0603020204020204" pitchFamily="34" charset="0"/>
              </a:rPr>
              <a:t> 91% believe that mental health is the biggest challenge facing children and young people today</a:t>
            </a:r>
          </a:p>
          <a:p>
            <a:pPr algn="l">
              <a:buFont typeface="Arial" panose="020B0604020202020204" pitchFamily="34" charset="0"/>
              <a:buChar char="•"/>
            </a:pPr>
            <a:r>
              <a:rPr lang="en-GB" b="0" i="0" dirty="0">
                <a:solidFill>
                  <a:srgbClr val="1D1D1B"/>
                </a:solidFill>
                <a:effectLst/>
                <a:latin typeface="BBC Reith Sans" panose="020B0603020204020204" pitchFamily="34" charset="0"/>
              </a:rPr>
              <a:t> 93% believe that the situation regarding children experiencing mental health issues is only going to get worse</a:t>
            </a:r>
          </a:p>
          <a:p>
            <a:pPr algn="l">
              <a:buFont typeface="Arial" panose="020B0604020202020204" pitchFamily="34" charset="0"/>
              <a:buChar char="•"/>
            </a:pPr>
            <a:r>
              <a:rPr lang="en-GB" b="0" i="0" dirty="0">
                <a:solidFill>
                  <a:srgbClr val="1D1D1B"/>
                </a:solidFill>
                <a:effectLst/>
                <a:latin typeface="BBC Reith Sans" panose="020B0603020204020204" pitchFamily="34" charset="0"/>
              </a:rPr>
              <a:t> 89% expect children will find it more difficult to access mental health support in the coming year</a:t>
            </a:r>
          </a:p>
          <a:p>
            <a:pPr algn="l">
              <a:buFont typeface="Arial" panose="020B0604020202020204" pitchFamily="34" charset="0"/>
              <a:buChar char="•"/>
            </a:pPr>
            <a:r>
              <a:rPr lang="en-GB" b="0" i="0" dirty="0">
                <a:solidFill>
                  <a:srgbClr val="1D1D1B"/>
                </a:solidFill>
                <a:effectLst/>
                <a:latin typeface="BBC Reith Sans" panose="020B0603020204020204" pitchFamily="34" charset="0"/>
              </a:rPr>
              <a:t> 87% say that the proportion of children they support who are experiencing poor mental health is increasing</a:t>
            </a:r>
          </a:p>
          <a:p>
            <a:endParaRPr lang="en-GB" dirty="0"/>
          </a:p>
        </p:txBody>
      </p:sp>
      <p:sp>
        <p:nvSpPr>
          <p:cNvPr id="4" name="Slide Number Placeholder 3"/>
          <p:cNvSpPr>
            <a:spLocks noGrp="1"/>
          </p:cNvSpPr>
          <p:nvPr>
            <p:ph type="sldNum" sz="quarter" idx="5"/>
          </p:nvPr>
        </p:nvSpPr>
        <p:spPr/>
        <p:txBody>
          <a:bodyPr/>
          <a:lstStyle/>
          <a:p>
            <a:fld id="{9C5644C1-567E-424A-833C-44218633CB44}" type="slidenum">
              <a:rPr lang="en-US" smtClean="0"/>
              <a:t>6</a:t>
            </a:fld>
            <a:endParaRPr lang="en-US"/>
          </a:p>
        </p:txBody>
      </p:sp>
    </p:spTree>
    <p:extLst>
      <p:ext uri="{BB962C8B-B14F-4D97-AF65-F5344CB8AC3E}">
        <p14:creationId xmlns:p14="http://schemas.microsoft.com/office/powerpoint/2010/main" val="22451896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Ways to help you deal with your mental health and emotional well being.</a:t>
            </a:r>
          </a:p>
          <a:p>
            <a:endParaRPr lang="en-GB" dirty="0"/>
          </a:p>
          <a:p>
            <a:r>
              <a:rPr lang="en-GB" dirty="0"/>
              <a:t>This video is an interactive activity for pupils to do. </a:t>
            </a:r>
          </a:p>
        </p:txBody>
      </p:sp>
      <p:sp>
        <p:nvSpPr>
          <p:cNvPr id="4" name="Slide Number Placeholder 3"/>
          <p:cNvSpPr>
            <a:spLocks noGrp="1"/>
          </p:cNvSpPr>
          <p:nvPr>
            <p:ph type="sldNum" sz="quarter" idx="5"/>
          </p:nvPr>
        </p:nvSpPr>
        <p:spPr/>
        <p:txBody>
          <a:bodyPr/>
          <a:lstStyle/>
          <a:p>
            <a:fld id="{9C5644C1-567E-424A-833C-44218633CB44}" type="slidenum">
              <a:rPr lang="en-US" smtClean="0"/>
              <a:t>7</a:t>
            </a:fld>
            <a:endParaRPr lang="en-US"/>
          </a:p>
        </p:txBody>
      </p:sp>
    </p:spTree>
    <p:extLst>
      <p:ext uri="{BB962C8B-B14F-4D97-AF65-F5344CB8AC3E}">
        <p14:creationId xmlns:p14="http://schemas.microsoft.com/office/powerpoint/2010/main" val="6123097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 Children in Need day every year, people all across the UK fundraise for us – including lots of schools! There are lots of ways for you to get involved on the next slide. </a:t>
            </a:r>
          </a:p>
          <a:p>
            <a:endParaRPr lang="en-GB" dirty="0"/>
          </a:p>
          <a:p>
            <a:r>
              <a:rPr lang="en-GB" dirty="0"/>
              <a:t>At the end of Children in Need day each year, there is a big show on TV to celebrate Children in Need day! It’s 3 hours long, full of fun performances like songs and funny videos, and also inspiring stories from the children that Children in Need helps to support. </a:t>
            </a:r>
          </a:p>
          <a:p>
            <a:endParaRPr lang="en-GB" dirty="0"/>
          </a:p>
          <a:p>
            <a:r>
              <a:rPr lang="en-GB" dirty="0"/>
              <a:t>Pudsey is one of the stars of the show, and is joined by some celebrity friends who help present the show. </a:t>
            </a:r>
          </a:p>
          <a:p>
            <a:endParaRPr lang="en-GB" dirty="0"/>
          </a:p>
          <a:p>
            <a:r>
              <a:rPr lang="en-GB" dirty="0"/>
              <a:t>People donate money when watching the show and at the end of the night, we share how much money people all across the UK, including all the amazing schools, have raised. </a:t>
            </a:r>
          </a:p>
          <a:p>
            <a:endParaRPr lang="en-GB" dirty="0"/>
          </a:p>
          <a:p>
            <a:r>
              <a:rPr lang="en-GB" dirty="0"/>
              <a:t>This year, Children in Need day is on Friday 17</a:t>
            </a:r>
            <a:r>
              <a:rPr lang="en-GB" baseline="30000" dirty="0"/>
              <a:t>th</a:t>
            </a:r>
            <a:r>
              <a:rPr lang="en-GB" dirty="0"/>
              <a:t> November! </a:t>
            </a:r>
          </a:p>
        </p:txBody>
      </p:sp>
      <p:sp>
        <p:nvSpPr>
          <p:cNvPr id="4" name="Slide Number Placeholder 3"/>
          <p:cNvSpPr>
            <a:spLocks noGrp="1"/>
          </p:cNvSpPr>
          <p:nvPr>
            <p:ph type="sldNum" sz="quarter" idx="5"/>
          </p:nvPr>
        </p:nvSpPr>
        <p:spPr/>
        <p:txBody>
          <a:bodyPr/>
          <a:lstStyle/>
          <a:p>
            <a:fld id="{9C5644C1-567E-424A-833C-44218633CB44}" type="slidenum">
              <a:rPr lang="en-US" smtClean="0"/>
              <a:t>8</a:t>
            </a:fld>
            <a:endParaRPr lang="en-US"/>
          </a:p>
        </p:txBody>
      </p:sp>
    </p:spTree>
    <p:extLst>
      <p:ext uri="{BB962C8B-B14F-4D97-AF65-F5344CB8AC3E}">
        <p14:creationId xmlns:p14="http://schemas.microsoft.com/office/powerpoint/2010/main" val="25110021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err="1"/>
              <a:t>Bearpee’s</a:t>
            </a:r>
            <a:r>
              <a:rPr lang="en-GB" dirty="0"/>
              <a:t> - Our brilliant new challenge has options for almost any level of physicality, so you can fundraise while getting fit</a:t>
            </a:r>
          </a:p>
          <a:p>
            <a:pPr algn="l"/>
            <a:endParaRPr lang="en-GB" dirty="0"/>
          </a:p>
          <a:p>
            <a:pPr algn="l"/>
            <a:r>
              <a:rPr lang="en-GB" dirty="0" err="1"/>
              <a:t>runPudsey</a:t>
            </a:r>
            <a:r>
              <a:rPr lang="en-GB" dirty="0"/>
              <a:t> 2023- </a:t>
            </a:r>
            <a:r>
              <a:rPr lang="en-GB" dirty="0" err="1"/>
              <a:t>runPudsey</a:t>
            </a:r>
            <a:r>
              <a:rPr lang="en-GB" dirty="0"/>
              <a:t> is a fun way to get your pupils moving and raising money for BBC Children in Need, brought to you by our partners, Enterprise. It doesn’t matter how your young people take part – they can run, cycle, swim or do an activity in PE, as long as they are having fun and challenge themselves.</a:t>
            </a:r>
          </a:p>
          <a:p>
            <a:pPr algn="l"/>
            <a:endParaRPr lang="en-GB" dirty="0"/>
          </a:p>
          <a:p>
            <a:pPr algn="l"/>
            <a:r>
              <a:rPr lang="en-GB" dirty="0"/>
              <a:t>Get </a:t>
            </a:r>
            <a:r>
              <a:rPr lang="en-GB" dirty="0" err="1"/>
              <a:t>Spotacular</a:t>
            </a:r>
            <a:r>
              <a:rPr lang="en-GB" dirty="0"/>
              <a:t>! – Fancy dress, bake sale, sponsored events and much more! There are tonnes more recipes on our website!</a:t>
            </a:r>
          </a:p>
          <a:p>
            <a:pPr algn="l"/>
            <a:endParaRPr lang="en-GB" dirty="0"/>
          </a:p>
        </p:txBody>
      </p:sp>
      <p:sp>
        <p:nvSpPr>
          <p:cNvPr id="4" name="Slide Number Placeholder 3"/>
          <p:cNvSpPr>
            <a:spLocks noGrp="1"/>
          </p:cNvSpPr>
          <p:nvPr>
            <p:ph type="sldNum" sz="quarter" idx="5"/>
          </p:nvPr>
        </p:nvSpPr>
        <p:spPr/>
        <p:txBody>
          <a:bodyPr/>
          <a:lstStyle/>
          <a:p>
            <a:fld id="{9C5644C1-567E-424A-833C-44218633CB44}" type="slidenum">
              <a:rPr lang="en-US" smtClean="0"/>
              <a:t>9</a:t>
            </a:fld>
            <a:endParaRPr lang="en-US"/>
          </a:p>
        </p:txBody>
      </p:sp>
    </p:spTree>
    <p:extLst>
      <p:ext uri="{BB962C8B-B14F-4D97-AF65-F5344CB8AC3E}">
        <p14:creationId xmlns:p14="http://schemas.microsoft.com/office/powerpoint/2010/main" val="581497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875C2E4D-D0F0-764A-8470-507BC7B3041F}" type="datetimeFigureOut">
              <a:rPr lang="en-US" smtClean="0"/>
              <a:t>10/23/23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BCAEB9-CCA9-544A-A4D1-81924D9E326B}" type="slidenum">
              <a:rPr lang="en-US" smtClean="0"/>
              <a:t>‹#›</a:t>
            </a:fld>
            <a:endParaRPr lang="en-US"/>
          </a:p>
        </p:txBody>
      </p:sp>
    </p:spTree>
    <p:extLst>
      <p:ext uri="{BB962C8B-B14F-4D97-AF65-F5344CB8AC3E}">
        <p14:creationId xmlns:p14="http://schemas.microsoft.com/office/powerpoint/2010/main" val="4446997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875C2E4D-D0F0-764A-8470-507BC7B3041F}" type="datetimeFigureOut">
              <a:rPr lang="en-US" smtClean="0"/>
              <a:t>10/23/23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BCAEB9-CCA9-544A-A4D1-81924D9E326B}" type="slidenum">
              <a:rPr lang="en-US" smtClean="0"/>
              <a:t>‹#›</a:t>
            </a:fld>
            <a:endParaRPr lang="en-US"/>
          </a:p>
        </p:txBody>
      </p:sp>
    </p:spTree>
    <p:extLst>
      <p:ext uri="{BB962C8B-B14F-4D97-AF65-F5344CB8AC3E}">
        <p14:creationId xmlns:p14="http://schemas.microsoft.com/office/powerpoint/2010/main" val="17445249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875C2E4D-D0F0-764A-8470-507BC7B3041F}" type="datetimeFigureOut">
              <a:rPr lang="en-US" smtClean="0"/>
              <a:t>10/23/23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BCAEB9-CCA9-544A-A4D1-81924D9E326B}" type="slidenum">
              <a:rPr lang="en-US" smtClean="0"/>
              <a:t>‹#›</a:t>
            </a:fld>
            <a:endParaRPr lang="en-US"/>
          </a:p>
        </p:txBody>
      </p:sp>
    </p:spTree>
    <p:extLst>
      <p:ext uri="{BB962C8B-B14F-4D97-AF65-F5344CB8AC3E}">
        <p14:creationId xmlns:p14="http://schemas.microsoft.com/office/powerpoint/2010/main" val="38619771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875C2E4D-D0F0-764A-8470-507BC7B3041F}" type="datetimeFigureOut">
              <a:rPr lang="en-US" smtClean="0"/>
              <a:t>10/23/23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BCAEB9-CCA9-544A-A4D1-81924D9E326B}" type="slidenum">
              <a:rPr lang="en-US" smtClean="0"/>
              <a:t>‹#›</a:t>
            </a:fld>
            <a:endParaRPr lang="en-US"/>
          </a:p>
        </p:txBody>
      </p:sp>
    </p:spTree>
    <p:extLst>
      <p:ext uri="{BB962C8B-B14F-4D97-AF65-F5344CB8AC3E}">
        <p14:creationId xmlns:p14="http://schemas.microsoft.com/office/powerpoint/2010/main" val="4167981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75C2E4D-D0F0-764A-8470-507BC7B3041F}" type="datetimeFigureOut">
              <a:rPr lang="en-US" smtClean="0"/>
              <a:t>10/23/23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BCAEB9-CCA9-544A-A4D1-81924D9E326B}" type="slidenum">
              <a:rPr lang="en-US" smtClean="0"/>
              <a:t>‹#›</a:t>
            </a:fld>
            <a:endParaRPr lang="en-US"/>
          </a:p>
        </p:txBody>
      </p:sp>
    </p:spTree>
    <p:extLst>
      <p:ext uri="{BB962C8B-B14F-4D97-AF65-F5344CB8AC3E}">
        <p14:creationId xmlns:p14="http://schemas.microsoft.com/office/powerpoint/2010/main" val="2927694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875C2E4D-D0F0-764A-8470-507BC7B3041F}" type="datetimeFigureOut">
              <a:rPr lang="en-US" smtClean="0"/>
              <a:t>10/23/23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BCAEB9-CCA9-544A-A4D1-81924D9E326B}" type="slidenum">
              <a:rPr lang="en-US" smtClean="0"/>
              <a:t>‹#›</a:t>
            </a:fld>
            <a:endParaRPr lang="en-US"/>
          </a:p>
        </p:txBody>
      </p:sp>
    </p:spTree>
    <p:extLst>
      <p:ext uri="{BB962C8B-B14F-4D97-AF65-F5344CB8AC3E}">
        <p14:creationId xmlns:p14="http://schemas.microsoft.com/office/powerpoint/2010/main" val="3726479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875C2E4D-D0F0-764A-8470-507BC7B3041F}" type="datetimeFigureOut">
              <a:rPr lang="en-US" smtClean="0"/>
              <a:t>10/23/23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0BCAEB9-CCA9-544A-A4D1-81924D9E326B}" type="slidenum">
              <a:rPr lang="en-US" smtClean="0"/>
              <a:t>‹#›</a:t>
            </a:fld>
            <a:endParaRPr lang="en-US"/>
          </a:p>
        </p:txBody>
      </p:sp>
    </p:spTree>
    <p:extLst>
      <p:ext uri="{BB962C8B-B14F-4D97-AF65-F5344CB8AC3E}">
        <p14:creationId xmlns:p14="http://schemas.microsoft.com/office/powerpoint/2010/main" val="42899841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75C2E4D-D0F0-764A-8470-507BC7B3041F}" type="datetimeFigureOut">
              <a:rPr lang="en-US" smtClean="0"/>
              <a:t>10/23/23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0BCAEB9-CCA9-544A-A4D1-81924D9E326B}" type="slidenum">
              <a:rPr lang="en-US" smtClean="0"/>
              <a:t>‹#›</a:t>
            </a:fld>
            <a:endParaRPr lang="en-US"/>
          </a:p>
        </p:txBody>
      </p:sp>
    </p:spTree>
    <p:extLst>
      <p:ext uri="{BB962C8B-B14F-4D97-AF65-F5344CB8AC3E}">
        <p14:creationId xmlns:p14="http://schemas.microsoft.com/office/powerpoint/2010/main" val="21116415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5C2E4D-D0F0-764A-8470-507BC7B3041F}" type="datetimeFigureOut">
              <a:rPr lang="en-US" smtClean="0"/>
              <a:t>10/23/23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0BCAEB9-CCA9-544A-A4D1-81924D9E326B}" type="slidenum">
              <a:rPr lang="en-US" smtClean="0"/>
              <a:t>‹#›</a:t>
            </a:fld>
            <a:endParaRPr lang="en-US"/>
          </a:p>
        </p:txBody>
      </p:sp>
    </p:spTree>
    <p:extLst>
      <p:ext uri="{BB962C8B-B14F-4D97-AF65-F5344CB8AC3E}">
        <p14:creationId xmlns:p14="http://schemas.microsoft.com/office/powerpoint/2010/main" val="3826118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75C2E4D-D0F0-764A-8470-507BC7B3041F}" type="datetimeFigureOut">
              <a:rPr lang="en-US" smtClean="0"/>
              <a:t>10/23/23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BCAEB9-CCA9-544A-A4D1-81924D9E326B}" type="slidenum">
              <a:rPr lang="en-US" smtClean="0"/>
              <a:t>‹#›</a:t>
            </a:fld>
            <a:endParaRPr lang="en-US"/>
          </a:p>
        </p:txBody>
      </p:sp>
    </p:spTree>
    <p:extLst>
      <p:ext uri="{BB962C8B-B14F-4D97-AF65-F5344CB8AC3E}">
        <p14:creationId xmlns:p14="http://schemas.microsoft.com/office/powerpoint/2010/main" val="2770706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75C2E4D-D0F0-764A-8470-507BC7B3041F}" type="datetimeFigureOut">
              <a:rPr lang="en-US" smtClean="0"/>
              <a:t>10/23/23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BCAEB9-CCA9-544A-A4D1-81924D9E326B}" type="slidenum">
              <a:rPr lang="en-US" smtClean="0"/>
              <a:t>‹#›</a:t>
            </a:fld>
            <a:endParaRPr lang="en-US"/>
          </a:p>
        </p:txBody>
      </p:sp>
    </p:spTree>
    <p:extLst>
      <p:ext uri="{BB962C8B-B14F-4D97-AF65-F5344CB8AC3E}">
        <p14:creationId xmlns:p14="http://schemas.microsoft.com/office/powerpoint/2010/main" val="38475630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5C2E4D-D0F0-764A-8470-507BC7B3041F}" type="datetimeFigureOut">
              <a:rPr lang="en-US" smtClean="0"/>
              <a:t>10/23/23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BCAEB9-CCA9-544A-A4D1-81924D9E326B}" type="slidenum">
              <a:rPr lang="en-US" smtClean="0"/>
              <a:t>‹#›</a:t>
            </a:fld>
            <a:endParaRPr lang="en-US"/>
          </a:p>
        </p:txBody>
      </p:sp>
    </p:spTree>
    <p:extLst>
      <p:ext uri="{BB962C8B-B14F-4D97-AF65-F5344CB8AC3E}">
        <p14:creationId xmlns:p14="http://schemas.microsoft.com/office/powerpoint/2010/main" val="851944628"/>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video" Target="https://www.youtube.com/embed/cCPwu3x9hoM?feature=oembed" TargetMode="Externa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video" Target="https://www.youtube.com/embed/XUItl4Nt46w?feature=oembed" TargetMode="Externa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10.png"/><Relationship Id="rId5" Type="http://schemas.openxmlformats.org/officeDocument/2006/relationships/image" Target="../media/image9.jpg"/><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video" Target="https://www.youtube.com/embed/JjDGmA5h9-8?feature=oembed" TargetMode="Externa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image" Target="../media/image17.jpg"/><Relationship Id="rId5" Type="http://schemas.openxmlformats.org/officeDocument/2006/relationships/image" Target="../media/image1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B72F664-6581-4C6B-2E85-A0BCF9811283}"/>
              </a:ext>
            </a:extLst>
          </p:cNvPr>
          <p:cNvGrpSpPr/>
          <p:nvPr/>
        </p:nvGrpSpPr>
        <p:grpSpPr>
          <a:xfrm>
            <a:off x="0" y="0"/>
            <a:ext cx="12192000" cy="6858000"/>
            <a:chOff x="0" y="0"/>
            <a:chExt cx="12192000" cy="6858000"/>
          </a:xfrm>
        </p:grpSpPr>
        <p:pic>
          <p:nvPicPr>
            <p:cNvPr id="7" name="Picture 6">
              <a:extLst>
                <a:ext uri="{FF2B5EF4-FFF2-40B4-BE49-F238E27FC236}">
                  <a16:creationId xmlns:a16="http://schemas.microsoft.com/office/drawing/2014/main" id="{CBD93D4F-6EF3-89E9-85FC-AC494B066965}"/>
                </a:ext>
              </a:extLst>
            </p:cNvPr>
            <p:cNvPicPr>
              <a:picLocks noChangeAspect="1"/>
            </p:cNvPicPr>
            <p:nvPr/>
          </p:nvPicPr>
          <p:blipFill>
            <a:blip r:embed="rId3"/>
            <a:srcRect/>
            <a:stretch/>
          </p:blipFill>
          <p:spPr>
            <a:xfrm>
              <a:off x="0" y="0"/>
              <a:ext cx="12192000" cy="6858000"/>
            </a:xfrm>
            <a:prstGeom prst="rect">
              <a:avLst/>
            </a:prstGeom>
          </p:spPr>
        </p:pic>
        <p:pic>
          <p:nvPicPr>
            <p:cNvPr id="4" name="Picture 3" descr="Shape&#10;&#10;Description automatically generated with medium confidence">
              <a:extLst>
                <a:ext uri="{FF2B5EF4-FFF2-40B4-BE49-F238E27FC236}">
                  <a16:creationId xmlns:a16="http://schemas.microsoft.com/office/drawing/2014/main" id="{9EAB2916-A221-24B4-20DA-6503689982E8}"/>
                </a:ext>
              </a:extLst>
            </p:cNvPr>
            <p:cNvPicPr>
              <a:picLocks noChangeAspect="1"/>
            </p:cNvPicPr>
            <p:nvPr/>
          </p:nvPicPr>
          <p:blipFill>
            <a:blip r:embed="rId4"/>
            <a:stretch>
              <a:fillRect/>
            </a:stretch>
          </p:blipFill>
          <p:spPr>
            <a:xfrm>
              <a:off x="5186368" y="5451703"/>
              <a:ext cx="1819264" cy="1191985"/>
            </a:xfrm>
            <a:prstGeom prst="rect">
              <a:avLst/>
            </a:prstGeom>
          </p:spPr>
        </p:pic>
      </p:grpSp>
      <p:sp>
        <p:nvSpPr>
          <p:cNvPr id="5" name="Title 7">
            <a:extLst>
              <a:ext uri="{FF2B5EF4-FFF2-40B4-BE49-F238E27FC236}">
                <a16:creationId xmlns:a16="http://schemas.microsoft.com/office/drawing/2014/main" id="{E2F3A45C-8194-B6F7-479B-D8EE0A88E4CF}"/>
              </a:ext>
            </a:extLst>
          </p:cNvPr>
          <p:cNvSpPr txBox="1">
            <a:spLocks/>
          </p:cNvSpPr>
          <p:nvPr/>
        </p:nvSpPr>
        <p:spPr>
          <a:xfrm>
            <a:off x="1737064" y="2477546"/>
            <a:ext cx="8717871" cy="140697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5400" b="1" dirty="0">
                <a:latin typeface="BBC Reith Sans XBold" panose="020B0603020204020204" pitchFamily="34" charset="0"/>
                <a:ea typeface="BBC Reith Sans XBold" panose="020B0603020204020204" pitchFamily="34" charset="0"/>
                <a:cs typeface="BBC Reith Sans XBold" panose="020B0603020204020204" pitchFamily="34" charset="0"/>
              </a:rPr>
              <a:t>BBC Children in Need</a:t>
            </a:r>
          </a:p>
        </p:txBody>
      </p:sp>
      <p:sp>
        <p:nvSpPr>
          <p:cNvPr id="9" name="TextBox 8">
            <a:extLst>
              <a:ext uri="{FF2B5EF4-FFF2-40B4-BE49-F238E27FC236}">
                <a16:creationId xmlns:a16="http://schemas.microsoft.com/office/drawing/2014/main" id="{3361FEA3-F36D-7AD4-4418-96183D78CE84}"/>
              </a:ext>
            </a:extLst>
          </p:cNvPr>
          <p:cNvSpPr txBox="1"/>
          <p:nvPr/>
        </p:nvSpPr>
        <p:spPr>
          <a:xfrm>
            <a:off x="17610" y="6627994"/>
            <a:ext cx="6100762" cy="200055"/>
          </a:xfrm>
          <a:prstGeom prst="rect">
            <a:avLst/>
          </a:prstGeom>
          <a:noFill/>
        </p:spPr>
        <p:txBody>
          <a:bodyPr wrap="square">
            <a:spAutoFit/>
          </a:bodyPr>
          <a:lstStyle/>
          <a:p>
            <a:r>
              <a:rPr lang="en-GB" sz="700">
                <a:effectLst/>
                <a:latin typeface="BBC Reith Sans" panose="020B0603020204020204" pitchFamily="34" charset="0"/>
                <a:ea typeface="BBC Reith Sans" panose="020B0603020204020204" pitchFamily="34" charset="0"/>
                <a:cs typeface="BBC Reith Sans" panose="020B0603020204020204" pitchFamily="34" charset="0"/>
              </a:rPr>
              <a:t>© BBC 2007 Reg. charity England &amp; Wales no. 802052 and Scotland no. SC039557.</a:t>
            </a:r>
          </a:p>
        </p:txBody>
      </p:sp>
      <p:pic>
        <p:nvPicPr>
          <p:cNvPr id="3" name="Picture 2">
            <a:extLst>
              <a:ext uri="{FF2B5EF4-FFF2-40B4-BE49-F238E27FC236}">
                <a16:creationId xmlns:a16="http://schemas.microsoft.com/office/drawing/2014/main" id="{91C00A3E-5904-8D38-EE1C-FBB71579FA4B}"/>
              </a:ext>
            </a:extLst>
          </p:cNvPr>
          <p:cNvPicPr>
            <a:picLocks noChangeAspect="1"/>
          </p:cNvPicPr>
          <p:nvPr/>
        </p:nvPicPr>
        <p:blipFill>
          <a:blip r:embed="rId5"/>
          <a:stretch>
            <a:fillRect/>
          </a:stretch>
        </p:blipFill>
        <p:spPr>
          <a:xfrm>
            <a:off x="4876693" y="3162279"/>
            <a:ext cx="2438611" cy="2438611"/>
          </a:xfrm>
          <a:prstGeom prst="rect">
            <a:avLst/>
          </a:prstGeom>
        </p:spPr>
      </p:pic>
    </p:spTree>
    <p:extLst>
      <p:ext uri="{BB962C8B-B14F-4D97-AF65-F5344CB8AC3E}">
        <p14:creationId xmlns:p14="http://schemas.microsoft.com/office/powerpoint/2010/main" val="20482164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B566D94-1A44-7821-DAB4-4FE584F5F80E}"/>
              </a:ext>
            </a:extLst>
          </p:cNvPr>
          <p:cNvSpPr/>
          <p:nvPr/>
        </p:nvSpPr>
        <p:spPr>
          <a:xfrm>
            <a:off x="0" y="0"/>
            <a:ext cx="12192000" cy="68580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7">
            <a:extLst>
              <a:ext uri="{FF2B5EF4-FFF2-40B4-BE49-F238E27FC236}">
                <a16:creationId xmlns:a16="http://schemas.microsoft.com/office/drawing/2014/main" id="{40A4C4AB-9F59-D3C3-6303-578A577D4970}"/>
              </a:ext>
            </a:extLst>
          </p:cNvPr>
          <p:cNvSpPr txBox="1">
            <a:spLocks/>
          </p:cNvSpPr>
          <p:nvPr/>
        </p:nvSpPr>
        <p:spPr>
          <a:xfrm>
            <a:off x="0" y="214312"/>
            <a:ext cx="12192000" cy="61504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latin typeface="BBC Reith Sans XBold" panose="020B0603020204020204" pitchFamily="34" charset="0"/>
                <a:ea typeface="BBC Reith Sans XBold" panose="020B0603020204020204" pitchFamily="34" charset="0"/>
                <a:cs typeface="BBC Reith Sans XBold" panose="020B0603020204020204" pitchFamily="34" charset="0"/>
              </a:rPr>
              <a:t>Pudsey </a:t>
            </a:r>
            <a:r>
              <a:rPr lang="en-US" b="1" dirty="0" err="1">
                <a:latin typeface="BBC Reith Sans XBold" panose="020B0603020204020204" pitchFamily="34" charset="0"/>
                <a:ea typeface="BBC Reith Sans XBold" panose="020B0603020204020204" pitchFamily="34" charset="0"/>
                <a:cs typeface="BBC Reith Sans XBold" panose="020B0603020204020204" pitchFamily="34" charset="0"/>
              </a:rPr>
              <a:t>Bearpees</a:t>
            </a:r>
            <a:r>
              <a:rPr lang="en-US" b="1" dirty="0">
                <a:latin typeface="BBC Reith Sans XBold" panose="020B0603020204020204" pitchFamily="34" charset="0"/>
                <a:ea typeface="BBC Reith Sans XBold" panose="020B0603020204020204" pitchFamily="34" charset="0"/>
                <a:cs typeface="BBC Reith Sans XBold" panose="020B0603020204020204" pitchFamily="34" charset="0"/>
              </a:rPr>
              <a:t> Challenge</a:t>
            </a:r>
          </a:p>
        </p:txBody>
      </p:sp>
      <p:sp>
        <p:nvSpPr>
          <p:cNvPr id="2" name="TextBox 1">
            <a:extLst>
              <a:ext uri="{FF2B5EF4-FFF2-40B4-BE49-F238E27FC236}">
                <a16:creationId xmlns:a16="http://schemas.microsoft.com/office/drawing/2014/main" id="{F33329D0-00EF-FBB9-A4D2-619A5DC29717}"/>
              </a:ext>
            </a:extLst>
          </p:cNvPr>
          <p:cNvSpPr txBox="1"/>
          <p:nvPr/>
        </p:nvSpPr>
        <p:spPr>
          <a:xfrm>
            <a:off x="2460978" y="948267"/>
            <a:ext cx="7428089" cy="1015663"/>
          </a:xfrm>
          <a:prstGeom prst="rect">
            <a:avLst/>
          </a:prstGeom>
          <a:noFill/>
        </p:spPr>
        <p:txBody>
          <a:bodyPr wrap="square" rtlCol="0">
            <a:spAutoFit/>
          </a:bodyPr>
          <a:lstStyle/>
          <a:p>
            <a:pPr algn="ctr"/>
            <a:r>
              <a:rPr lang="en-GB" sz="2000" b="0" i="0" dirty="0">
                <a:solidFill>
                  <a:srgbClr val="1D1D1B"/>
                </a:solidFill>
                <a:effectLst/>
                <a:latin typeface="BBC Reith Sans" panose="020B0603020204020204" pitchFamily="34" charset="0"/>
              </a:rPr>
              <a:t>Our brilliant new challenge has options for almost any level of physicality, so you can fundraise while getting fit. Joe Wicks can tell you all about it below!</a:t>
            </a:r>
            <a:endParaRPr lang="en-GB" sz="2000" dirty="0"/>
          </a:p>
        </p:txBody>
      </p:sp>
      <p:sp>
        <p:nvSpPr>
          <p:cNvPr id="9" name="Oval 8">
            <a:extLst>
              <a:ext uri="{FF2B5EF4-FFF2-40B4-BE49-F238E27FC236}">
                <a16:creationId xmlns:a16="http://schemas.microsoft.com/office/drawing/2014/main" id="{B98C32A8-B533-199F-9B21-96B17FA133A4}"/>
              </a:ext>
            </a:extLst>
          </p:cNvPr>
          <p:cNvSpPr/>
          <p:nvPr/>
        </p:nvSpPr>
        <p:spPr>
          <a:xfrm rot="20493414">
            <a:off x="250311" y="415675"/>
            <a:ext cx="2080846" cy="2080846"/>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dirty="0">
                <a:solidFill>
                  <a:schemeClr val="tx1"/>
                </a:solidFill>
                <a:latin typeface="BBC Reith Sans" panose="020B0603020204020204" pitchFamily="34" charset="0"/>
                <a:ea typeface="BBC Reith Sans" panose="020B0603020204020204" pitchFamily="34" charset="0"/>
                <a:cs typeface="BBC Reith Sans" panose="020B0603020204020204" pitchFamily="34" charset="0"/>
              </a:rPr>
              <a:t>1000 </a:t>
            </a:r>
            <a:r>
              <a:rPr lang="en-US" sz="2000" b="1" dirty="0" err="1">
                <a:solidFill>
                  <a:schemeClr val="tx1"/>
                </a:solidFill>
                <a:latin typeface="BBC Reith Sans" panose="020B0603020204020204" pitchFamily="34" charset="0"/>
                <a:ea typeface="BBC Reith Sans" panose="020B0603020204020204" pitchFamily="34" charset="0"/>
                <a:cs typeface="BBC Reith Sans" panose="020B0603020204020204" pitchFamily="34" charset="0"/>
              </a:rPr>
              <a:t>Bearpees</a:t>
            </a:r>
            <a:r>
              <a:rPr lang="en-US" sz="2000" b="1" dirty="0">
                <a:solidFill>
                  <a:schemeClr val="tx1"/>
                </a:solidFill>
                <a:latin typeface="BBC Reith Sans" panose="020B0603020204020204" pitchFamily="34" charset="0"/>
                <a:ea typeface="BBC Reith Sans" panose="020B0603020204020204" pitchFamily="34" charset="0"/>
                <a:cs typeface="BBC Reith Sans" panose="020B0603020204020204" pitchFamily="34" charset="0"/>
              </a:rPr>
              <a:t>!</a:t>
            </a:r>
          </a:p>
        </p:txBody>
      </p:sp>
      <p:sp>
        <p:nvSpPr>
          <p:cNvPr id="10" name="Oval 9">
            <a:extLst>
              <a:ext uri="{FF2B5EF4-FFF2-40B4-BE49-F238E27FC236}">
                <a16:creationId xmlns:a16="http://schemas.microsoft.com/office/drawing/2014/main" id="{6C06239B-AD9B-DD67-634B-3E655DDA38D2}"/>
              </a:ext>
            </a:extLst>
          </p:cNvPr>
          <p:cNvSpPr/>
          <p:nvPr/>
        </p:nvSpPr>
        <p:spPr>
          <a:xfrm rot="1010471">
            <a:off x="9924404" y="471122"/>
            <a:ext cx="2080846" cy="2080846"/>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dirty="0">
                <a:solidFill>
                  <a:schemeClr val="tx1"/>
                </a:solidFill>
                <a:latin typeface="BBC Reith Sans" panose="020B0603020204020204" pitchFamily="34" charset="0"/>
                <a:ea typeface="BBC Reith Sans" panose="020B0603020204020204" pitchFamily="34" charset="0"/>
                <a:cs typeface="BBC Reith Sans" panose="020B0603020204020204" pitchFamily="34" charset="0"/>
              </a:rPr>
              <a:t>Get the whole class involved!</a:t>
            </a:r>
          </a:p>
        </p:txBody>
      </p:sp>
      <p:sp>
        <p:nvSpPr>
          <p:cNvPr id="11" name="Oval 10">
            <a:extLst>
              <a:ext uri="{FF2B5EF4-FFF2-40B4-BE49-F238E27FC236}">
                <a16:creationId xmlns:a16="http://schemas.microsoft.com/office/drawing/2014/main" id="{58680E2E-83B7-EBBA-8310-337AFA5AFE6B}"/>
              </a:ext>
            </a:extLst>
          </p:cNvPr>
          <p:cNvSpPr/>
          <p:nvPr/>
        </p:nvSpPr>
        <p:spPr>
          <a:xfrm>
            <a:off x="10806784" y="5112054"/>
            <a:ext cx="1345924" cy="1378960"/>
          </a:xfrm>
          <a:prstGeom prst="ellipse">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000" b="1" dirty="0">
              <a:solidFill>
                <a:schemeClr val="tx1"/>
              </a:solidFill>
              <a:latin typeface="BBC Reith Sans" panose="020B0603020204020204" pitchFamily="34" charset="0"/>
              <a:ea typeface="BBC Reith Sans" panose="020B0603020204020204" pitchFamily="34" charset="0"/>
              <a:cs typeface="BBC Reith Sans" panose="020B0603020204020204" pitchFamily="34" charset="0"/>
            </a:endParaRPr>
          </a:p>
        </p:txBody>
      </p:sp>
      <p:sp>
        <p:nvSpPr>
          <p:cNvPr id="12" name="Oval 11">
            <a:extLst>
              <a:ext uri="{FF2B5EF4-FFF2-40B4-BE49-F238E27FC236}">
                <a16:creationId xmlns:a16="http://schemas.microsoft.com/office/drawing/2014/main" id="{C1826ECB-4899-8A93-A8E0-EA107A455F1B}"/>
              </a:ext>
            </a:extLst>
          </p:cNvPr>
          <p:cNvSpPr/>
          <p:nvPr/>
        </p:nvSpPr>
        <p:spPr>
          <a:xfrm>
            <a:off x="445416" y="5234940"/>
            <a:ext cx="1294663" cy="1256074"/>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b="1" dirty="0">
              <a:solidFill>
                <a:schemeClr val="bg1"/>
              </a:solidFill>
              <a:latin typeface="BBC Reith Sans" panose="020B0603020204020204" pitchFamily="34" charset="0"/>
              <a:ea typeface="BBC Reith Sans" panose="020B0603020204020204" pitchFamily="34" charset="0"/>
              <a:cs typeface="BBC Reith Sans" panose="020B0603020204020204" pitchFamily="34" charset="0"/>
            </a:endParaRPr>
          </a:p>
        </p:txBody>
      </p:sp>
      <p:pic>
        <p:nvPicPr>
          <p:cNvPr id="13" name="Online Media 12" title="Joe Wicks Has the Ultimate Challenge for Schools: Pudsey Bearpees!">
            <a:hlinkClick r:id="" action="ppaction://media"/>
            <a:extLst>
              <a:ext uri="{FF2B5EF4-FFF2-40B4-BE49-F238E27FC236}">
                <a16:creationId xmlns:a16="http://schemas.microsoft.com/office/drawing/2014/main" id="{77C05B2A-746E-A756-57C4-0F9082CE2048}"/>
              </a:ext>
            </a:extLst>
          </p:cNvPr>
          <p:cNvPicPr>
            <a:picLocks noRot="1" noChangeAspect="1"/>
          </p:cNvPicPr>
          <p:nvPr>
            <a:videoFile r:link="rId1"/>
          </p:nvPr>
        </p:nvPicPr>
        <p:blipFill>
          <a:blip r:embed="rId4"/>
          <a:stretch>
            <a:fillRect/>
          </a:stretch>
        </p:blipFill>
        <p:spPr>
          <a:xfrm>
            <a:off x="2208451" y="2151466"/>
            <a:ext cx="7680616" cy="4339548"/>
          </a:xfrm>
          <a:prstGeom prst="rect">
            <a:avLst/>
          </a:prstGeom>
        </p:spPr>
      </p:pic>
    </p:spTree>
    <p:extLst>
      <p:ext uri="{BB962C8B-B14F-4D97-AF65-F5344CB8AC3E}">
        <p14:creationId xmlns:p14="http://schemas.microsoft.com/office/powerpoint/2010/main" val="3397881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3"/>
                </p:tgtEl>
              </p:cMediaNode>
            </p:video>
            <p:seq concurrent="1" nextAc="seek">
              <p:cTn id="8" restart="whenNotActive" fill="hold" evtFilter="cancelBubble" nodeType="interactiveSeq">
                <p:stCondLst>
                  <p:cond evt="onClick" delay="0">
                    <p:tgtEl>
                      <p:spTgt spid="1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3"/>
                                        </p:tgtEl>
                                      </p:cBhvr>
                                    </p:cmd>
                                  </p:childTnLst>
                                </p:cTn>
                              </p:par>
                            </p:childTnLst>
                          </p:cTn>
                        </p:par>
                      </p:childTnLst>
                    </p:cTn>
                  </p:par>
                </p:childTnLst>
              </p:cTn>
              <p:nextCondLst>
                <p:cond evt="onClick" delay="0">
                  <p:tgtEl>
                    <p:spTgt spid="13"/>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C682482-A10B-3D01-D54D-29F6D116CC2B}"/>
              </a:ext>
            </a:extLst>
          </p:cNvPr>
          <p:cNvGrpSpPr/>
          <p:nvPr/>
        </p:nvGrpSpPr>
        <p:grpSpPr>
          <a:xfrm>
            <a:off x="0" y="0"/>
            <a:ext cx="12192000" cy="6858000"/>
            <a:chOff x="0" y="0"/>
            <a:chExt cx="12192000" cy="6858000"/>
          </a:xfrm>
        </p:grpSpPr>
        <p:pic>
          <p:nvPicPr>
            <p:cNvPr id="3" name="Picture 2">
              <a:extLst>
                <a:ext uri="{FF2B5EF4-FFF2-40B4-BE49-F238E27FC236}">
                  <a16:creationId xmlns:a16="http://schemas.microsoft.com/office/drawing/2014/main" id="{8C5E29D1-7DDB-88C5-6D14-BC9A92966DCF}"/>
                </a:ext>
              </a:extLst>
            </p:cNvPr>
            <p:cNvPicPr>
              <a:picLocks noChangeAspect="1"/>
            </p:cNvPicPr>
            <p:nvPr/>
          </p:nvPicPr>
          <p:blipFill>
            <a:blip r:embed="rId2"/>
            <a:srcRect/>
            <a:stretch/>
          </p:blipFill>
          <p:spPr>
            <a:xfrm>
              <a:off x="0" y="0"/>
              <a:ext cx="12192000" cy="6858000"/>
            </a:xfrm>
            <a:prstGeom prst="rect">
              <a:avLst/>
            </a:prstGeom>
          </p:spPr>
        </p:pic>
        <p:pic>
          <p:nvPicPr>
            <p:cNvPr id="4" name="Picture 3" descr="Shape&#10;&#10;Description automatically generated with medium confidence">
              <a:extLst>
                <a:ext uri="{FF2B5EF4-FFF2-40B4-BE49-F238E27FC236}">
                  <a16:creationId xmlns:a16="http://schemas.microsoft.com/office/drawing/2014/main" id="{49F54692-3CFE-79D4-9146-70239239E035}"/>
                </a:ext>
              </a:extLst>
            </p:cNvPr>
            <p:cNvPicPr>
              <a:picLocks noChangeAspect="1"/>
            </p:cNvPicPr>
            <p:nvPr/>
          </p:nvPicPr>
          <p:blipFill>
            <a:blip r:embed="rId3"/>
            <a:stretch>
              <a:fillRect/>
            </a:stretch>
          </p:blipFill>
          <p:spPr>
            <a:xfrm>
              <a:off x="10263879" y="5524501"/>
              <a:ext cx="1813182" cy="1188000"/>
            </a:xfrm>
            <a:prstGeom prst="rect">
              <a:avLst/>
            </a:prstGeom>
          </p:spPr>
        </p:pic>
      </p:grpSp>
      <p:sp>
        <p:nvSpPr>
          <p:cNvPr id="5" name="Title 7">
            <a:extLst>
              <a:ext uri="{FF2B5EF4-FFF2-40B4-BE49-F238E27FC236}">
                <a16:creationId xmlns:a16="http://schemas.microsoft.com/office/drawing/2014/main" id="{98F6B837-3D9C-5244-427F-832CE1A643AC}"/>
              </a:ext>
            </a:extLst>
          </p:cNvPr>
          <p:cNvSpPr txBox="1">
            <a:spLocks/>
          </p:cNvSpPr>
          <p:nvPr/>
        </p:nvSpPr>
        <p:spPr>
          <a:xfrm>
            <a:off x="1737064" y="2725511"/>
            <a:ext cx="8717871" cy="140697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5400" b="1" dirty="0">
                <a:latin typeface="BBC Reith Sans XBold" panose="020B0603020204020204" pitchFamily="34" charset="0"/>
                <a:ea typeface="BBC Reith Sans XBold" panose="020B0603020204020204" pitchFamily="34" charset="0"/>
                <a:cs typeface="BBC Reith Sans XBold" panose="020B0603020204020204" pitchFamily="34" charset="0"/>
              </a:rPr>
              <a:t>Thank You!</a:t>
            </a:r>
          </a:p>
        </p:txBody>
      </p:sp>
      <p:sp>
        <p:nvSpPr>
          <p:cNvPr id="8" name="TextBox 7">
            <a:extLst>
              <a:ext uri="{FF2B5EF4-FFF2-40B4-BE49-F238E27FC236}">
                <a16:creationId xmlns:a16="http://schemas.microsoft.com/office/drawing/2014/main" id="{79E8187A-258B-C09F-4D3D-79E9685BFF2E}"/>
              </a:ext>
            </a:extLst>
          </p:cNvPr>
          <p:cNvSpPr txBox="1"/>
          <p:nvPr/>
        </p:nvSpPr>
        <p:spPr>
          <a:xfrm>
            <a:off x="114939" y="6497057"/>
            <a:ext cx="6100762" cy="200055"/>
          </a:xfrm>
          <a:prstGeom prst="rect">
            <a:avLst/>
          </a:prstGeom>
          <a:noFill/>
        </p:spPr>
        <p:txBody>
          <a:bodyPr wrap="square">
            <a:spAutoFit/>
          </a:bodyPr>
          <a:lstStyle/>
          <a:p>
            <a:r>
              <a:rPr lang="en-GB" sz="700">
                <a:effectLst/>
                <a:latin typeface="BBC Reith Sans" panose="020B0603020204020204" pitchFamily="34" charset="0"/>
                <a:ea typeface="BBC Reith Sans" panose="020B0603020204020204" pitchFamily="34" charset="0"/>
                <a:cs typeface="BBC Reith Sans" panose="020B0603020204020204" pitchFamily="34" charset="0"/>
              </a:rPr>
              <a:t>© BBC 2007 Reg. charity England &amp; Wales no. 802052 and Scotland no. SC039557.</a:t>
            </a:r>
          </a:p>
        </p:txBody>
      </p:sp>
      <p:pic>
        <p:nvPicPr>
          <p:cNvPr id="7" name="Picture 6">
            <a:extLst>
              <a:ext uri="{FF2B5EF4-FFF2-40B4-BE49-F238E27FC236}">
                <a16:creationId xmlns:a16="http://schemas.microsoft.com/office/drawing/2014/main" id="{21010F65-A072-D7AF-A32D-6F859D6CB5ED}"/>
              </a:ext>
            </a:extLst>
          </p:cNvPr>
          <p:cNvPicPr>
            <a:picLocks noChangeAspect="1"/>
          </p:cNvPicPr>
          <p:nvPr/>
        </p:nvPicPr>
        <p:blipFill>
          <a:blip r:embed="rId4"/>
          <a:stretch>
            <a:fillRect/>
          </a:stretch>
        </p:blipFill>
        <p:spPr>
          <a:xfrm>
            <a:off x="4776597" y="3678497"/>
            <a:ext cx="2440004" cy="2440004"/>
          </a:xfrm>
          <a:prstGeom prst="rect">
            <a:avLst/>
          </a:prstGeom>
        </p:spPr>
      </p:pic>
    </p:spTree>
    <p:extLst>
      <p:ext uri="{BB962C8B-B14F-4D97-AF65-F5344CB8AC3E}">
        <p14:creationId xmlns:p14="http://schemas.microsoft.com/office/powerpoint/2010/main" val="4359696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74FB560-54F5-55FC-FB0B-A69B90D426FD}"/>
              </a:ext>
            </a:extLst>
          </p:cNvPr>
          <p:cNvSpPr/>
          <p:nvPr/>
        </p:nvSpPr>
        <p:spPr>
          <a:xfrm>
            <a:off x="0" y="0"/>
            <a:ext cx="12192000" cy="68580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7">
            <a:extLst>
              <a:ext uri="{FF2B5EF4-FFF2-40B4-BE49-F238E27FC236}">
                <a16:creationId xmlns:a16="http://schemas.microsoft.com/office/drawing/2014/main" id="{FAB6AAED-C806-3750-F3E1-A0E629CD98E7}"/>
              </a:ext>
            </a:extLst>
          </p:cNvPr>
          <p:cNvSpPr txBox="1">
            <a:spLocks/>
          </p:cNvSpPr>
          <p:nvPr/>
        </p:nvSpPr>
        <p:spPr>
          <a:xfrm>
            <a:off x="-205536" y="214312"/>
            <a:ext cx="12192000" cy="61504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latin typeface="BBC Reith Sans XBold" panose="020B0603020204020204" pitchFamily="34" charset="0"/>
                <a:ea typeface="BBC Reith Sans XBold" panose="020B0603020204020204" pitchFamily="34" charset="0"/>
                <a:cs typeface="BBC Reith Sans XBold" panose="020B0603020204020204" pitchFamily="34" charset="0"/>
              </a:rPr>
              <a:t>Who Are We?</a:t>
            </a:r>
          </a:p>
        </p:txBody>
      </p:sp>
      <p:pic>
        <p:nvPicPr>
          <p:cNvPr id="5" name="Picture 4" descr="Shape&#10;&#10;Description automatically generated with medium confidence">
            <a:extLst>
              <a:ext uri="{FF2B5EF4-FFF2-40B4-BE49-F238E27FC236}">
                <a16:creationId xmlns:a16="http://schemas.microsoft.com/office/drawing/2014/main" id="{AAC30BFE-F4AF-BE4C-B8DD-7E3D7C84A824}"/>
              </a:ext>
            </a:extLst>
          </p:cNvPr>
          <p:cNvPicPr>
            <a:picLocks noChangeAspect="1"/>
          </p:cNvPicPr>
          <p:nvPr/>
        </p:nvPicPr>
        <p:blipFill>
          <a:blip r:embed="rId3"/>
          <a:stretch>
            <a:fillRect/>
          </a:stretch>
        </p:blipFill>
        <p:spPr>
          <a:xfrm>
            <a:off x="5186368" y="5451703"/>
            <a:ext cx="1819264" cy="1191985"/>
          </a:xfrm>
          <a:prstGeom prst="rect">
            <a:avLst/>
          </a:prstGeom>
        </p:spPr>
      </p:pic>
      <p:sp>
        <p:nvSpPr>
          <p:cNvPr id="2" name="Oval 1">
            <a:extLst>
              <a:ext uri="{FF2B5EF4-FFF2-40B4-BE49-F238E27FC236}">
                <a16:creationId xmlns:a16="http://schemas.microsoft.com/office/drawing/2014/main" id="{37211111-CF75-50E2-0752-163E74445FBE}"/>
              </a:ext>
            </a:extLst>
          </p:cNvPr>
          <p:cNvSpPr/>
          <p:nvPr/>
        </p:nvSpPr>
        <p:spPr>
          <a:xfrm>
            <a:off x="1365034" y="4638522"/>
            <a:ext cx="1749630" cy="1845657"/>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b="1" dirty="0">
              <a:solidFill>
                <a:schemeClr val="bg1"/>
              </a:solidFill>
              <a:latin typeface="BBC Reith Sans" panose="020B0603020204020204" pitchFamily="34" charset="0"/>
              <a:ea typeface="BBC Reith Sans" panose="020B0603020204020204" pitchFamily="34" charset="0"/>
              <a:cs typeface="BBC Reith Sans" panose="020B0603020204020204" pitchFamily="34" charset="0"/>
            </a:endParaRPr>
          </a:p>
        </p:txBody>
      </p:sp>
      <p:sp>
        <p:nvSpPr>
          <p:cNvPr id="7" name="Oval 6">
            <a:extLst>
              <a:ext uri="{FF2B5EF4-FFF2-40B4-BE49-F238E27FC236}">
                <a16:creationId xmlns:a16="http://schemas.microsoft.com/office/drawing/2014/main" id="{0905E031-838C-1F96-39FD-64E0D375412E}"/>
              </a:ext>
            </a:extLst>
          </p:cNvPr>
          <p:cNvSpPr/>
          <p:nvPr/>
        </p:nvSpPr>
        <p:spPr>
          <a:xfrm>
            <a:off x="6661082" y="658433"/>
            <a:ext cx="3687279" cy="3842144"/>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en-US" sz="2000" b="1" dirty="0">
                <a:solidFill>
                  <a:schemeClr val="tx1"/>
                </a:solidFill>
                <a:latin typeface="BBC Reith Sans" panose="020B0603020204020204" pitchFamily="34" charset="0"/>
                <a:ea typeface="BBC Reith Sans" panose="020B0603020204020204" pitchFamily="34" charset="0"/>
                <a:cs typeface="BBC Reith Sans" panose="020B0603020204020204" pitchFamily="34" charset="0"/>
              </a:rPr>
              <a:t>We support smaller charities and projects who work with children all across the UK!</a:t>
            </a:r>
            <a:endParaRPr lang="en-US" sz="2000" b="1" dirty="0">
              <a:solidFill>
                <a:schemeClr val="tx1"/>
              </a:solidFill>
              <a:latin typeface="BBC Reith Sans" panose="020B0603020204020204" pitchFamily="34" charset="0"/>
              <a:ea typeface="BBC Reith Sans" panose="020B0603020204020204" pitchFamily="34" charset="0"/>
              <a:cs typeface="BBC Reith Sans" panose="020B0603020204020204" pitchFamily="34" charset="0"/>
            </a:endParaRPr>
          </a:p>
        </p:txBody>
      </p:sp>
      <p:sp>
        <p:nvSpPr>
          <p:cNvPr id="8" name="Oval 7">
            <a:extLst>
              <a:ext uri="{FF2B5EF4-FFF2-40B4-BE49-F238E27FC236}">
                <a16:creationId xmlns:a16="http://schemas.microsoft.com/office/drawing/2014/main" id="{30279C1D-4296-CDA7-6DD2-1321BB40A3E2}"/>
              </a:ext>
            </a:extLst>
          </p:cNvPr>
          <p:cNvSpPr/>
          <p:nvPr/>
        </p:nvSpPr>
        <p:spPr>
          <a:xfrm>
            <a:off x="136137" y="623566"/>
            <a:ext cx="3592018" cy="3605702"/>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en-US" sz="2000" b="1" dirty="0">
                <a:solidFill>
                  <a:schemeClr val="tx1"/>
                </a:solidFill>
                <a:latin typeface="BBC Reith Sans" panose="020B0603020204020204" pitchFamily="34" charset="0"/>
                <a:ea typeface="BBC Reith Sans" panose="020B0603020204020204" pitchFamily="34" charset="0"/>
                <a:cs typeface="BBC Reith Sans" panose="020B0603020204020204" pitchFamily="34" charset="0"/>
              </a:rPr>
              <a:t>A charity started by the BBC in 1980!</a:t>
            </a:r>
            <a:endParaRPr lang="en-US" sz="2000" b="1" dirty="0">
              <a:solidFill>
                <a:schemeClr val="tx1"/>
              </a:solidFill>
              <a:latin typeface="BBC Reith Sans" panose="020B0603020204020204" pitchFamily="34" charset="0"/>
              <a:ea typeface="BBC Reith Sans" panose="020B0603020204020204" pitchFamily="34" charset="0"/>
              <a:cs typeface="BBC Reith Sans" panose="020B0603020204020204" pitchFamily="34" charset="0"/>
            </a:endParaRPr>
          </a:p>
        </p:txBody>
      </p:sp>
      <p:sp>
        <p:nvSpPr>
          <p:cNvPr id="9" name="Oval 8">
            <a:extLst>
              <a:ext uri="{FF2B5EF4-FFF2-40B4-BE49-F238E27FC236}">
                <a16:creationId xmlns:a16="http://schemas.microsoft.com/office/drawing/2014/main" id="{53DEC071-E7CF-89B6-B4D2-A9634C7BDB56}"/>
              </a:ext>
            </a:extLst>
          </p:cNvPr>
          <p:cNvSpPr/>
          <p:nvPr/>
        </p:nvSpPr>
        <p:spPr>
          <a:xfrm>
            <a:off x="9259948" y="3923200"/>
            <a:ext cx="2795915" cy="2742341"/>
          </a:xfrm>
          <a:prstGeom prst="ellipse">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i="0" dirty="0">
                <a:solidFill>
                  <a:srgbClr val="1D1D1B"/>
                </a:solidFill>
                <a:effectLst/>
                <a:latin typeface="BBC Reith Sans" panose="020B0603020204020204" pitchFamily="34" charset="0"/>
              </a:rPr>
              <a:t>We make sure that every child has the childhood they deserve</a:t>
            </a:r>
            <a:endParaRPr lang="en-US" sz="2000" b="1" dirty="0">
              <a:solidFill>
                <a:schemeClr val="tx1"/>
              </a:solidFill>
              <a:latin typeface="BBC Reith Sans" panose="020B0603020204020204" pitchFamily="34" charset="0"/>
              <a:ea typeface="BBC Reith Sans" panose="020B0603020204020204" pitchFamily="34" charset="0"/>
              <a:cs typeface="BBC Reith Sans" panose="020B0603020204020204" pitchFamily="34" charset="0"/>
            </a:endParaRPr>
          </a:p>
        </p:txBody>
      </p:sp>
      <p:sp>
        <p:nvSpPr>
          <p:cNvPr id="10" name="Oval 9">
            <a:extLst>
              <a:ext uri="{FF2B5EF4-FFF2-40B4-BE49-F238E27FC236}">
                <a16:creationId xmlns:a16="http://schemas.microsoft.com/office/drawing/2014/main" id="{D4742CDE-32BE-8011-0F77-3E89E0DA97C0}"/>
              </a:ext>
            </a:extLst>
          </p:cNvPr>
          <p:cNvSpPr/>
          <p:nvPr/>
        </p:nvSpPr>
        <p:spPr>
          <a:xfrm>
            <a:off x="3662017" y="2731608"/>
            <a:ext cx="2999065" cy="2995321"/>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i="0" dirty="0">
                <a:solidFill>
                  <a:srgbClr val="1D1D1B"/>
                </a:solidFill>
                <a:effectLst/>
                <a:latin typeface="BBC Reith Sans" panose="020B0603020204020204" pitchFamily="34" charset="0"/>
              </a:rPr>
              <a:t>We believe that every child should have the chance to thrive and be the best they can be</a:t>
            </a:r>
            <a:endParaRPr lang="en-US" sz="2000" b="1" dirty="0">
              <a:solidFill>
                <a:schemeClr val="bg1"/>
              </a:solidFill>
              <a:latin typeface="BBC Reith Sans" panose="020B0603020204020204" pitchFamily="34" charset="0"/>
              <a:ea typeface="BBC Reith Sans" panose="020B0603020204020204" pitchFamily="34" charset="0"/>
              <a:cs typeface="BBC Reith Sans" panose="020B0603020204020204" pitchFamily="34" charset="0"/>
            </a:endParaRPr>
          </a:p>
        </p:txBody>
      </p:sp>
      <p:sp>
        <p:nvSpPr>
          <p:cNvPr id="11" name="Oval 10">
            <a:extLst>
              <a:ext uri="{FF2B5EF4-FFF2-40B4-BE49-F238E27FC236}">
                <a16:creationId xmlns:a16="http://schemas.microsoft.com/office/drawing/2014/main" id="{C8C86DE5-3B95-B9A3-3800-031AF32EF25E}"/>
              </a:ext>
            </a:extLst>
          </p:cNvPr>
          <p:cNvSpPr/>
          <p:nvPr/>
        </p:nvSpPr>
        <p:spPr>
          <a:xfrm>
            <a:off x="4438950" y="1133734"/>
            <a:ext cx="949125" cy="933605"/>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000" b="1" dirty="0">
              <a:solidFill>
                <a:schemeClr val="tx1"/>
              </a:solidFill>
              <a:latin typeface="BBC Reith Sans" panose="020B0603020204020204" pitchFamily="34" charset="0"/>
              <a:ea typeface="BBC Reith Sans" panose="020B0603020204020204" pitchFamily="34" charset="0"/>
              <a:cs typeface="BBC Reith Sans" panose="020B0603020204020204" pitchFamily="34" charset="0"/>
            </a:endParaRPr>
          </a:p>
        </p:txBody>
      </p:sp>
      <p:sp>
        <p:nvSpPr>
          <p:cNvPr id="13" name="Oval 12">
            <a:extLst>
              <a:ext uri="{FF2B5EF4-FFF2-40B4-BE49-F238E27FC236}">
                <a16:creationId xmlns:a16="http://schemas.microsoft.com/office/drawing/2014/main" id="{177EA006-D631-F0AC-E7E6-E880DA2CB2EE}"/>
              </a:ext>
            </a:extLst>
          </p:cNvPr>
          <p:cNvSpPr/>
          <p:nvPr/>
        </p:nvSpPr>
        <p:spPr>
          <a:xfrm>
            <a:off x="10453772" y="908689"/>
            <a:ext cx="1186848" cy="1179660"/>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000" b="1" dirty="0">
              <a:solidFill>
                <a:schemeClr val="tx1"/>
              </a:solidFill>
              <a:latin typeface="BBC Reith Sans" panose="020B0603020204020204" pitchFamily="34" charset="0"/>
              <a:ea typeface="BBC Reith Sans" panose="020B0603020204020204" pitchFamily="34" charset="0"/>
              <a:cs typeface="BBC Reith Sans" panose="020B0603020204020204" pitchFamily="34" charset="0"/>
            </a:endParaRPr>
          </a:p>
        </p:txBody>
      </p:sp>
    </p:spTree>
    <p:extLst>
      <p:ext uri="{BB962C8B-B14F-4D97-AF65-F5344CB8AC3E}">
        <p14:creationId xmlns:p14="http://schemas.microsoft.com/office/powerpoint/2010/main" val="2025045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B566D94-1A44-7821-DAB4-4FE584F5F80E}"/>
              </a:ext>
            </a:extLst>
          </p:cNvPr>
          <p:cNvSpPr/>
          <p:nvPr/>
        </p:nvSpPr>
        <p:spPr>
          <a:xfrm>
            <a:off x="0" y="0"/>
            <a:ext cx="12192000" cy="68580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7">
            <a:extLst>
              <a:ext uri="{FF2B5EF4-FFF2-40B4-BE49-F238E27FC236}">
                <a16:creationId xmlns:a16="http://schemas.microsoft.com/office/drawing/2014/main" id="{40A4C4AB-9F59-D3C3-6303-578A577D4970}"/>
              </a:ext>
            </a:extLst>
          </p:cNvPr>
          <p:cNvSpPr txBox="1">
            <a:spLocks/>
          </p:cNvSpPr>
          <p:nvPr/>
        </p:nvSpPr>
        <p:spPr>
          <a:xfrm>
            <a:off x="0" y="2628900"/>
            <a:ext cx="12192000" cy="61504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US" b="1" dirty="0">
              <a:latin typeface="BBC Reith Sans XBold" panose="020B0603020204020204" pitchFamily="34" charset="0"/>
              <a:ea typeface="BBC Reith Sans XBold" panose="020B0603020204020204" pitchFamily="34" charset="0"/>
              <a:cs typeface="BBC Reith Sans XBold" panose="020B0603020204020204" pitchFamily="34" charset="0"/>
            </a:endParaRPr>
          </a:p>
        </p:txBody>
      </p:sp>
      <p:pic>
        <p:nvPicPr>
          <p:cNvPr id="5" name="Picture 4" descr="Shape&#10;&#10;Description automatically generated with medium confidence">
            <a:extLst>
              <a:ext uri="{FF2B5EF4-FFF2-40B4-BE49-F238E27FC236}">
                <a16:creationId xmlns:a16="http://schemas.microsoft.com/office/drawing/2014/main" id="{C1CABC86-D43E-C168-1224-5ECDDF13A992}"/>
              </a:ext>
            </a:extLst>
          </p:cNvPr>
          <p:cNvPicPr>
            <a:picLocks noChangeAspect="1"/>
          </p:cNvPicPr>
          <p:nvPr/>
        </p:nvPicPr>
        <p:blipFill>
          <a:blip r:embed="rId3"/>
          <a:stretch>
            <a:fillRect/>
          </a:stretch>
        </p:blipFill>
        <p:spPr>
          <a:xfrm>
            <a:off x="5186368" y="5451703"/>
            <a:ext cx="1819264" cy="1191985"/>
          </a:xfrm>
          <a:prstGeom prst="rect">
            <a:avLst/>
          </a:prstGeom>
        </p:spPr>
      </p:pic>
      <p:sp>
        <p:nvSpPr>
          <p:cNvPr id="2" name="TextBox 1">
            <a:extLst>
              <a:ext uri="{FF2B5EF4-FFF2-40B4-BE49-F238E27FC236}">
                <a16:creationId xmlns:a16="http://schemas.microsoft.com/office/drawing/2014/main" id="{3FE51F04-473A-E21B-9125-2CB86F3BDC9B}"/>
              </a:ext>
            </a:extLst>
          </p:cNvPr>
          <p:cNvSpPr txBox="1"/>
          <p:nvPr/>
        </p:nvSpPr>
        <p:spPr>
          <a:xfrm>
            <a:off x="3405318" y="184395"/>
            <a:ext cx="5452533" cy="769441"/>
          </a:xfrm>
          <a:prstGeom prst="rect">
            <a:avLst/>
          </a:prstGeom>
          <a:noFill/>
        </p:spPr>
        <p:txBody>
          <a:bodyPr wrap="square" rtlCol="0">
            <a:spAutoFit/>
          </a:bodyPr>
          <a:lstStyle/>
          <a:p>
            <a:pPr algn="ctr"/>
            <a:r>
              <a:rPr lang="en-GB" sz="4400" dirty="0">
                <a:latin typeface="BBC Reith Sans XBold" panose="020B0803020204020204" pitchFamily="34" charset="0"/>
                <a:ea typeface="BBC Reith Sans XBold" panose="020B0803020204020204" pitchFamily="34" charset="0"/>
                <a:cs typeface="BBC Reith Sans XBold" panose="020B0803020204020204" pitchFamily="34" charset="0"/>
              </a:rPr>
              <a:t>Meet Pudsey!</a:t>
            </a:r>
          </a:p>
        </p:txBody>
      </p:sp>
      <p:pic>
        <p:nvPicPr>
          <p:cNvPr id="7" name="Picture 6">
            <a:extLst>
              <a:ext uri="{FF2B5EF4-FFF2-40B4-BE49-F238E27FC236}">
                <a16:creationId xmlns:a16="http://schemas.microsoft.com/office/drawing/2014/main" id="{9F5E44FA-CB1D-1138-E52C-FB7B4775C187}"/>
              </a:ext>
            </a:extLst>
          </p:cNvPr>
          <p:cNvPicPr>
            <a:picLocks noChangeAspect="1"/>
          </p:cNvPicPr>
          <p:nvPr/>
        </p:nvPicPr>
        <p:blipFill>
          <a:blip r:embed="rId4"/>
          <a:stretch>
            <a:fillRect/>
          </a:stretch>
        </p:blipFill>
        <p:spPr>
          <a:xfrm>
            <a:off x="4298271" y="1601579"/>
            <a:ext cx="3489709" cy="3489709"/>
          </a:xfrm>
          <a:prstGeom prst="rect">
            <a:avLst/>
          </a:prstGeom>
        </p:spPr>
      </p:pic>
      <p:sp>
        <p:nvSpPr>
          <p:cNvPr id="8" name="Oval 7">
            <a:extLst>
              <a:ext uri="{FF2B5EF4-FFF2-40B4-BE49-F238E27FC236}">
                <a16:creationId xmlns:a16="http://schemas.microsoft.com/office/drawing/2014/main" id="{99C6A422-5929-4BDB-ACA6-BA93877A6D2E}"/>
              </a:ext>
            </a:extLst>
          </p:cNvPr>
          <p:cNvSpPr/>
          <p:nvPr/>
        </p:nvSpPr>
        <p:spPr>
          <a:xfrm>
            <a:off x="113229" y="2306010"/>
            <a:ext cx="2080846" cy="2080846"/>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2000" b="1" dirty="0">
                <a:solidFill>
                  <a:schemeClr val="tx1"/>
                </a:solidFill>
                <a:latin typeface="BBC Reith Sans" panose="020B0603020204020204" pitchFamily="34" charset="0"/>
                <a:ea typeface="BBC Reith Sans" panose="020B0603020204020204" pitchFamily="34" charset="0"/>
                <a:cs typeface="BBC Reith Sans" panose="020B0603020204020204" pitchFamily="34" charset="0"/>
              </a:rPr>
              <a:t>He loves to dance!</a:t>
            </a:r>
          </a:p>
        </p:txBody>
      </p:sp>
      <p:sp>
        <p:nvSpPr>
          <p:cNvPr id="9" name="Oval 8">
            <a:extLst>
              <a:ext uri="{FF2B5EF4-FFF2-40B4-BE49-F238E27FC236}">
                <a16:creationId xmlns:a16="http://schemas.microsoft.com/office/drawing/2014/main" id="{53102D66-6FCB-0B43-120E-8599926DA50E}"/>
              </a:ext>
            </a:extLst>
          </p:cNvPr>
          <p:cNvSpPr/>
          <p:nvPr/>
        </p:nvSpPr>
        <p:spPr>
          <a:xfrm>
            <a:off x="2122567" y="193753"/>
            <a:ext cx="2080846" cy="2080846"/>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dirty="0">
                <a:solidFill>
                  <a:schemeClr val="tx1"/>
                </a:solidFill>
                <a:latin typeface="BBC Reith Sans" panose="020B0603020204020204" pitchFamily="34" charset="0"/>
                <a:ea typeface="BBC Reith Sans" panose="020B0603020204020204" pitchFamily="34" charset="0"/>
                <a:cs typeface="BBC Reith Sans" panose="020B0603020204020204" pitchFamily="34" charset="0"/>
              </a:rPr>
              <a:t>He comes to our T.V Show!</a:t>
            </a:r>
          </a:p>
        </p:txBody>
      </p:sp>
      <p:sp>
        <p:nvSpPr>
          <p:cNvPr id="10" name="Oval 9">
            <a:extLst>
              <a:ext uri="{FF2B5EF4-FFF2-40B4-BE49-F238E27FC236}">
                <a16:creationId xmlns:a16="http://schemas.microsoft.com/office/drawing/2014/main" id="{D1FA2075-6294-EDCB-54E6-69F44F9677C6}"/>
              </a:ext>
            </a:extLst>
          </p:cNvPr>
          <p:cNvSpPr/>
          <p:nvPr/>
        </p:nvSpPr>
        <p:spPr>
          <a:xfrm>
            <a:off x="2547821" y="4271264"/>
            <a:ext cx="2080846" cy="2080846"/>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dirty="0">
                <a:solidFill>
                  <a:schemeClr val="tx1"/>
                </a:solidFill>
                <a:latin typeface="BBC Reith Sans" panose="020B0603020204020204" pitchFamily="34" charset="0"/>
                <a:ea typeface="BBC Reith Sans" panose="020B0603020204020204" pitchFamily="34" charset="0"/>
                <a:cs typeface="BBC Reith Sans" panose="020B0603020204020204" pitchFamily="34" charset="0"/>
              </a:rPr>
              <a:t>He’s named after a small Yorkshire town!</a:t>
            </a:r>
            <a:endParaRPr lang="en-US" sz="2000" b="1" dirty="0">
              <a:solidFill>
                <a:schemeClr val="tx1"/>
              </a:solidFill>
              <a:latin typeface="BBC Reith Sans" panose="020B0603020204020204" pitchFamily="34" charset="0"/>
              <a:ea typeface="BBC Reith Sans" panose="020B0603020204020204" pitchFamily="34" charset="0"/>
              <a:cs typeface="BBC Reith Sans" panose="020B0603020204020204" pitchFamily="34" charset="0"/>
            </a:endParaRPr>
          </a:p>
        </p:txBody>
      </p:sp>
      <p:sp>
        <p:nvSpPr>
          <p:cNvPr id="11" name="Oval 10">
            <a:extLst>
              <a:ext uri="{FF2B5EF4-FFF2-40B4-BE49-F238E27FC236}">
                <a16:creationId xmlns:a16="http://schemas.microsoft.com/office/drawing/2014/main" id="{0B5566F7-8148-8169-4864-3F65F94E870A}"/>
              </a:ext>
            </a:extLst>
          </p:cNvPr>
          <p:cNvSpPr/>
          <p:nvPr/>
        </p:nvSpPr>
        <p:spPr>
          <a:xfrm>
            <a:off x="8145133" y="190658"/>
            <a:ext cx="2184199" cy="2247741"/>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dirty="0">
                <a:solidFill>
                  <a:schemeClr val="tx1"/>
                </a:solidFill>
                <a:latin typeface="BBC Reith Sans" panose="020B0603020204020204" pitchFamily="34" charset="0"/>
                <a:ea typeface="BBC Reith Sans" panose="020B0603020204020204" pitchFamily="34" charset="0"/>
                <a:cs typeface="BBC Reith Sans" panose="020B0603020204020204" pitchFamily="34" charset="0"/>
              </a:rPr>
              <a:t>He loves receiving your emails, letters and pictures!</a:t>
            </a:r>
          </a:p>
        </p:txBody>
      </p:sp>
      <p:sp>
        <p:nvSpPr>
          <p:cNvPr id="12" name="Oval 11">
            <a:extLst>
              <a:ext uri="{FF2B5EF4-FFF2-40B4-BE49-F238E27FC236}">
                <a16:creationId xmlns:a16="http://schemas.microsoft.com/office/drawing/2014/main" id="{E22DB2FC-2A10-CC95-090E-0D68DC1C7FC9}"/>
              </a:ext>
            </a:extLst>
          </p:cNvPr>
          <p:cNvSpPr/>
          <p:nvPr/>
        </p:nvSpPr>
        <p:spPr>
          <a:xfrm>
            <a:off x="7909144" y="4271264"/>
            <a:ext cx="2080846" cy="2080846"/>
          </a:xfrm>
          <a:prstGeom prst="ellipse">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dirty="0">
                <a:solidFill>
                  <a:schemeClr val="tx1"/>
                </a:solidFill>
                <a:latin typeface="BBC Reith Sans" panose="020B0603020204020204" pitchFamily="34" charset="0"/>
                <a:ea typeface="BBC Reith Sans" panose="020B0603020204020204" pitchFamily="34" charset="0"/>
                <a:cs typeface="BBC Reith Sans" panose="020B0603020204020204" pitchFamily="34" charset="0"/>
              </a:rPr>
              <a:t>He loves high fives!</a:t>
            </a:r>
          </a:p>
        </p:txBody>
      </p:sp>
      <p:sp>
        <p:nvSpPr>
          <p:cNvPr id="13" name="Oval 12">
            <a:extLst>
              <a:ext uri="{FF2B5EF4-FFF2-40B4-BE49-F238E27FC236}">
                <a16:creationId xmlns:a16="http://schemas.microsoft.com/office/drawing/2014/main" id="{AEFB0596-D816-FD19-37A7-8FE811F65CB3}"/>
              </a:ext>
            </a:extLst>
          </p:cNvPr>
          <p:cNvSpPr/>
          <p:nvPr/>
        </p:nvSpPr>
        <p:spPr>
          <a:xfrm>
            <a:off x="9868826" y="2306010"/>
            <a:ext cx="2080846" cy="2080846"/>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dirty="0">
                <a:solidFill>
                  <a:schemeClr val="tx1"/>
                </a:solidFill>
                <a:latin typeface="BBC Reith Sans" panose="020B0603020204020204" pitchFamily="34" charset="0"/>
                <a:ea typeface="BBC Reith Sans" panose="020B0603020204020204" pitchFamily="34" charset="0"/>
                <a:cs typeface="BBC Reith Sans" panose="020B0603020204020204" pitchFamily="34" charset="0"/>
              </a:rPr>
              <a:t>He loves to help with all our events!</a:t>
            </a:r>
          </a:p>
        </p:txBody>
      </p:sp>
    </p:spTree>
    <p:extLst>
      <p:ext uri="{BB962C8B-B14F-4D97-AF65-F5344CB8AC3E}">
        <p14:creationId xmlns:p14="http://schemas.microsoft.com/office/powerpoint/2010/main" val="34829064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E0C2813-DDA4-FF5D-32F8-C13E1929D7AB}"/>
              </a:ext>
            </a:extLst>
          </p:cNvPr>
          <p:cNvGrpSpPr/>
          <p:nvPr/>
        </p:nvGrpSpPr>
        <p:grpSpPr>
          <a:xfrm>
            <a:off x="0" y="0"/>
            <a:ext cx="12192000" cy="6858000"/>
            <a:chOff x="0" y="0"/>
            <a:chExt cx="12192000" cy="6858000"/>
          </a:xfrm>
        </p:grpSpPr>
        <p:sp>
          <p:nvSpPr>
            <p:cNvPr id="3" name="Rectangle 2">
              <a:extLst>
                <a:ext uri="{FF2B5EF4-FFF2-40B4-BE49-F238E27FC236}">
                  <a16:creationId xmlns:a16="http://schemas.microsoft.com/office/drawing/2014/main" id="{7473A643-BA94-10F5-581A-F1986E5F6041}"/>
                </a:ext>
              </a:extLst>
            </p:cNvPr>
            <p:cNvSpPr/>
            <p:nvPr/>
          </p:nvSpPr>
          <p:spPr>
            <a:xfrm>
              <a:off x="0" y="0"/>
              <a:ext cx="121920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8CFB013F-7284-A334-E725-8FAE45B814FB}"/>
                </a:ext>
              </a:extLst>
            </p:cNvPr>
            <p:cNvPicPr>
              <a:picLocks noChangeAspect="1"/>
            </p:cNvPicPr>
            <p:nvPr/>
          </p:nvPicPr>
          <p:blipFill>
            <a:blip r:embed="rId4"/>
            <a:stretch>
              <a:fillRect/>
            </a:stretch>
          </p:blipFill>
          <p:spPr>
            <a:xfrm>
              <a:off x="8643257" y="6178317"/>
              <a:ext cx="3548743" cy="679683"/>
            </a:xfrm>
            <a:prstGeom prst="rect">
              <a:avLst/>
            </a:prstGeom>
          </p:spPr>
        </p:pic>
        <p:pic>
          <p:nvPicPr>
            <p:cNvPr id="4" name="Picture 3">
              <a:extLst>
                <a:ext uri="{FF2B5EF4-FFF2-40B4-BE49-F238E27FC236}">
                  <a16:creationId xmlns:a16="http://schemas.microsoft.com/office/drawing/2014/main" id="{9C15982F-45C1-46B4-143C-099C441309C6}"/>
                </a:ext>
              </a:extLst>
            </p:cNvPr>
            <p:cNvPicPr>
              <a:picLocks noChangeAspect="1"/>
            </p:cNvPicPr>
            <p:nvPr/>
          </p:nvPicPr>
          <p:blipFill>
            <a:blip r:embed="rId5"/>
            <a:srcRect/>
            <a:stretch/>
          </p:blipFill>
          <p:spPr>
            <a:xfrm flipH="1">
              <a:off x="14078" y="7919"/>
              <a:ext cx="12163842" cy="6842161"/>
            </a:xfrm>
            <a:prstGeom prst="rect">
              <a:avLst/>
            </a:prstGeom>
          </p:spPr>
        </p:pic>
      </p:grpSp>
      <p:sp>
        <p:nvSpPr>
          <p:cNvPr id="2" name="Title 7">
            <a:extLst>
              <a:ext uri="{FF2B5EF4-FFF2-40B4-BE49-F238E27FC236}">
                <a16:creationId xmlns:a16="http://schemas.microsoft.com/office/drawing/2014/main" id="{95E499DE-2876-F142-232E-D584A27121A1}"/>
              </a:ext>
            </a:extLst>
          </p:cNvPr>
          <p:cNvSpPr txBox="1">
            <a:spLocks/>
          </p:cNvSpPr>
          <p:nvPr/>
        </p:nvSpPr>
        <p:spPr>
          <a:xfrm>
            <a:off x="4025627" y="209564"/>
            <a:ext cx="3934889" cy="58624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b="1" dirty="0">
                <a:latin typeface="BBC Reith Sans XBold" panose="020B0603020204020204" pitchFamily="34" charset="0"/>
                <a:ea typeface="BBC Reith Sans XBold" panose="020B0603020204020204" pitchFamily="34" charset="0"/>
                <a:cs typeface="BBC Reith Sans XBold" panose="020B0603020204020204" pitchFamily="34" charset="0"/>
              </a:rPr>
              <a:t>What Do We Do?</a:t>
            </a:r>
          </a:p>
        </p:txBody>
      </p:sp>
      <p:sp>
        <p:nvSpPr>
          <p:cNvPr id="5" name="Text Placeholder 9">
            <a:extLst>
              <a:ext uri="{FF2B5EF4-FFF2-40B4-BE49-F238E27FC236}">
                <a16:creationId xmlns:a16="http://schemas.microsoft.com/office/drawing/2014/main" id="{90A1C149-22F2-EC6B-0785-693DC85C1BF9}"/>
              </a:ext>
            </a:extLst>
          </p:cNvPr>
          <p:cNvSpPr txBox="1">
            <a:spLocks/>
          </p:cNvSpPr>
          <p:nvPr/>
        </p:nvSpPr>
        <p:spPr>
          <a:xfrm>
            <a:off x="323849" y="683307"/>
            <a:ext cx="11544299" cy="67968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400" indent="0" algn="ctr" defTabSz="914400">
              <a:buNone/>
              <a:defRPr/>
            </a:pPr>
            <a:r>
              <a:rPr lang="en-GB" sz="2000" b="0" i="0" dirty="0">
                <a:solidFill>
                  <a:srgbClr val="1D1D1B"/>
                </a:solidFill>
                <a:effectLst/>
                <a:latin typeface="BBC Reith Sans" panose="020B0603020204020204" pitchFamily="34" charset="0"/>
                <a:ea typeface="BBC Reith Sans" panose="020B0603020204020204" pitchFamily="34" charset="0"/>
                <a:cs typeface="BBC Reith Sans" panose="020B0603020204020204" pitchFamily="34" charset="0"/>
              </a:rPr>
              <a:t>We fund thousands of charities and projects in every corner of the UK, that support children and young people to feel safe, thrive and be the best they can be. </a:t>
            </a:r>
          </a:p>
          <a:p>
            <a:pPr marL="23400" indent="0" algn="ctr" defTabSz="914400">
              <a:buNone/>
              <a:defRPr/>
            </a:pPr>
            <a:r>
              <a:rPr lang="en-GB" sz="2000" dirty="0">
                <a:solidFill>
                  <a:srgbClr val="1D1D1B"/>
                </a:solidFill>
                <a:latin typeface="BBC Reith Sans" panose="020B0603020204020204" pitchFamily="34" charset="0"/>
                <a:ea typeface="BBC Reith Sans" panose="020B0603020204020204" pitchFamily="34" charset="0"/>
                <a:cs typeface="BBC Reith Sans" panose="020B0603020204020204" pitchFamily="34" charset="0"/>
              </a:rPr>
              <a:t>Here’s an example of the incredible work you enable us to do. </a:t>
            </a:r>
          </a:p>
        </p:txBody>
      </p:sp>
      <p:pic>
        <p:nvPicPr>
          <p:cNvPr id="11" name="Online Media 10" title="Chris Ramsey visits a community project">
            <a:hlinkClick r:id="" action="ppaction://media"/>
            <a:extLst>
              <a:ext uri="{FF2B5EF4-FFF2-40B4-BE49-F238E27FC236}">
                <a16:creationId xmlns:a16="http://schemas.microsoft.com/office/drawing/2014/main" id="{962F721B-3F34-62C9-B0C1-E79A91F7E086}"/>
              </a:ext>
            </a:extLst>
          </p:cNvPr>
          <p:cNvPicPr>
            <a:picLocks noRot="1" noChangeAspect="1"/>
          </p:cNvPicPr>
          <p:nvPr>
            <a:videoFile r:link="rId1"/>
          </p:nvPr>
        </p:nvPicPr>
        <p:blipFill>
          <a:blip r:embed="rId6"/>
          <a:stretch>
            <a:fillRect/>
          </a:stretch>
        </p:blipFill>
        <p:spPr>
          <a:xfrm>
            <a:off x="2132861" y="1836733"/>
            <a:ext cx="7720419" cy="4302464"/>
          </a:xfrm>
          <a:prstGeom prst="rect">
            <a:avLst/>
          </a:prstGeom>
        </p:spPr>
      </p:pic>
    </p:spTree>
    <p:extLst>
      <p:ext uri="{BB962C8B-B14F-4D97-AF65-F5344CB8AC3E}">
        <p14:creationId xmlns:p14="http://schemas.microsoft.com/office/powerpoint/2010/main" val="1134942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1"/>
                </p:tgtEl>
              </p:cMediaNode>
            </p:video>
            <p:seq concurrent="1" nextAc="seek">
              <p:cTn id="8" restart="whenNotActive" fill="hold" evtFilter="cancelBubble" nodeType="interactiveSeq">
                <p:stCondLst>
                  <p:cond evt="onClick" delay="0">
                    <p:tgtEl>
                      <p:spTgt spid="11"/>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1"/>
                                        </p:tgtEl>
                                      </p:cBhvr>
                                    </p:cmd>
                                  </p:childTnLst>
                                </p:cTn>
                              </p:par>
                            </p:childTnLst>
                          </p:cTn>
                        </p:par>
                      </p:childTnLst>
                    </p:cTn>
                  </p:par>
                </p:childTnLst>
              </p:cTn>
              <p:nextCondLst>
                <p:cond evt="onClick" delay="0">
                  <p:tgtEl>
                    <p:spTgt spid="11"/>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0F87352-E1C7-C33C-7ED6-1675181D4AD7}"/>
              </a:ext>
            </a:extLst>
          </p:cNvPr>
          <p:cNvSpPr/>
          <p:nvPr/>
        </p:nvSpPr>
        <p:spPr>
          <a:xfrm>
            <a:off x="0" y="0"/>
            <a:ext cx="12192000" cy="68580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7">
            <a:extLst>
              <a:ext uri="{FF2B5EF4-FFF2-40B4-BE49-F238E27FC236}">
                <a16:creationId xmlns:a16="http://schemas.microsoft.com/office/drawing/2014/main" id="{00EF59D9-2090-F2B9-99AA-3F85DE08E2F2}"/>
              </a:ext>
            </a:extLst>
          </p:cNvPr>
          <p:cNvSpPr txBox="1">
            <a:spLocks/>
          </p:cNvSpPr>
          <p:nvPr/>
        </p:nvSpPr>
        <p:spPr>
          <a:xfrm>
            <a:off x="544286" y="371702"/>
            <a:ext cx="5403753" cy="64035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latin typeface="BBC Reith Sans XBold" panose="020B0603020204020204" pitchFamily="34" charset="0"/>
                <a:ea typeface="BBC Reith Sans XBold" panose="020B0603020204020204" pitchFamily="34" charset="0"/>
                <a:cs typeface="BBC Reith Sans XBold" panose="020B0603020204020204" pitchFamily="34" charset="0"/>
              </a:rPr>
              <a:t>The Difference We Make</a:t>
            </a:r>
          </a:p>
        </p:txBody>
      </p:sp>
      <p:pic>
        <p:nvPicPr>
          <p:cNvPr id="10" name="Picture 9">
            <a:extLst>
              <a:ext uri="{FF2B5EF4-FFF2-40B4-BE49-F238E27FC236}">
                <a16:creationId xmlns:a16="http://schemas.microsoft.com/office/drawing/2014/main" id="{B399D2BD-29BE-7D0B-9BFF-9CE093F72C17}"/>
              </a:ext>
            </a:extLst>
          </p:cNvPr>
          <p:cNvPicPr>
            <a:picLocks noChangeAspect="1"/>
          </p:cNvPicPr>
          <p:nvPr/>
        </p:nvPicPr>
        <p:blipFill>
          <a:blip r:embed="rId3"/>
          <a:stretch>
            <a:fillRect/>
          </a:stretch>
        </p:blipFill>
        <p:spPr>
          <a:xfrm>
            <a:off x="8643257" y="6178317"/>
            <a:ext cx="3548743" cy="679683"/>
          </a:xfrm>
          <a:prstGeom prst="rect">
            <a:avLst/>
          </a:prstGeom>
        </p:spPr>
      </p:pic>
      <p:sp>
        <p:nvSpPr>
          <p:cNvPr id="17" name="Rectangle 16">
            <a:extLst>
              <a:ext uri="{FF2B5EF4-FFF2-40B4-BE49-F238E27FC236}">
                <a16:creationId xmlns:a16="http://schemas.microsoft.com/office/drawing/2014/main" id="{89BA403B-0D93-551D-3F32-DA97ACC9C806}"/>
              </a:ext>
            </a:extLst>
          </p:cNvPr>
          <p:cNvSpPr/>
          <p:nvPr/>
        </p:nvSpPr>
        <p:spPr>
          <a:xfrm>
            <a:off x="293687" y="1823358"/>
            <a:ext cx="3592285" cy="32112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ysClr val="windowText" lastClr="000000"/>
                </a:solidFill>
              </a:rPr>
              <a:t>Image</a:t>
            </a:r>
          </a:p>
        </p:txBody>
      </p:sp>
      <p:sp>
        <p:nvSpPr>
          <p:cNvPr id="18" name="Rectangle 17">
            <a:extLst>
              <a:ext uri="{FF2B5EF4-FFF2-40B4-BE49-F238E27FC236}">
                <a16:creationId xmlns:a16="http://schemas.microsoft.com/office/drawing/2014/main" id="{766B0393-6752-B152-3AC1-DD4839A7FA05}"/>
              </a:ext>
            </a:extLst>
          </p:cNvPr>
          <p:cNvSpPr/>
          <p:nvPr/>
        </p:nvSpPr>
        <p:spPr>
          <a:xfrm>
            <a:off x="4299857" y="1823357"/>
            <a:ext cx="3592285" cy="32112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ysClr val="windowText" lastClr="000000"/>
                </a:solidFill>
              </a:rPr>
              <a:t>Image</a:t>
            </a:r>
          </a:p>
        </p:txBody>
      </p:sp>
      <p:sp>
        <p:nvSpPr>
          <p:cNvPr id="19" name="Rectangle 18">
            <a:extLst>
              <a:ext uri="{FF2B5EF4-FFF2-40B4-BE49-F238E27FC236}">
                <a16:creationId xmlns:a16="http://schemas.microsoft.com/office/drawing/2014/main" id="{9D1735FE-1C21-050E-0C8A-783DF56AF9F9}"/>
              </a:ext>
            </a:extLst>
          </p:cNvPr>
          <p:cNvSpPr/>
          <p:nvPr/>
        </p:nvSpPr>
        <p:spPr>
          <a:xfrm>
            <a:off x="8306027" y="1831528"/>
            <a:ext cx="3592285" cy="32112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ysClr val="windowText" lastClr="000000"/>
                </a:solidFill>
              </a:rPr>
              <a:t>Image</a:t>
            </a:r>
          </a:p>
        </p:txBody>
      </p:sp>
      <p:sp>
        <p:nvSpPr>
          <p:cNvPr id="2" name="TextBox 1">
            <a:extLst>
              <a:ext uri="{FF2B5EF4-FFF2-40B4-BE49-F238E27FC236}">
                <a16:creationId xmlns:a16="http://schemas.microsoft.com/office/drawing/2014/main" id="{C07A0074-ECFA-4EA1-6661-B4EC35E56FD1}"/>
              </a:ext>
            </a:extLst>
          </p:cNvPr>
          <p:cNvSpPr txBox="1"/>
          <p:nvPr/>
        </p:nvSpPr>
        <p:spPr>
          <a:xfrm>
            <a:off x="293687" y="5113538"/>
            <a:ext cx="3592285" cy="707886"/>
          </a:xfrm>
          <a:prstGeom prst="rect">
            <a:avLst/>
          </a:prstGeom>
          <a:noFill/>
        </p:spPr>
        <p:txBody>
          <a:bodyPr wrap="square" rtlCol="0">
            <a:spAutoFit/>
          </a:bodyPr>
          <a:lstStyle/>
          <a:p>
            <a:pPr algn="ctr"/>
            <a:r>
              <a:rPr lang="en-GB" sz="2000" dirty="0"/>
              <a:t>Giving families support so that they can spend time together.</a:t>
            </a:r>
          </a:p>
        </p:txBody>
      </p:sp>
      <p:sp>
        <p:nvSpPr>
          <p:cNvPr id="3" name="TextBox 2">
            <a:extLst>
              <a:ext uri="{FF2B5EF4-FFF2-40B4-BE49-F238E27FC236}">
                <a16:creationId xmlns:a16="http://schemas.microsoft.com/office/drawing/2014/main" id="{671A82BC-459B-6ACE-8D50-3086941EA7D8}"/>
              </a:ext>
            </a:extLst>
          </p:cNvPr>
          <p:cNvSpPr txBox="1"/>
          <p:nvPr/>
        </p:nvSpPr>
        <p:spPr>
          <a:xfrm>
            <a:off x="4299857" y="5113538"/>
            <a:ext cx="3592285" cy="923330"/>
          </a:xfrm>
          <a:prstGeom prst="rect">
            <a:avLst/>
          </a:prstGeom>
          <a:noFill/>
        </p:spPr>
        <p:txBody>
          <a:bodyPr wrap="square" rtlCol="0">
            <a:spAutoFit/>
          </a:bodyPr>
          <a:lstStyle/>
          <a:p>
            <a:pPr algn="ctr"/>
            <a:r>
              <a:rPr lang="en-GB" altLang="en-US" dirty="0">
                <a:latin typeface="BBC Reith Sans" panose="020B0603020204020204" pitchFamily="34" charset="0"/>
                <a:ea typeface="BBC Reith Sans" panose="020B0603020204020204" pitchFamily="34" charset="0"/>
                <a:cs typeface="BBC Reith Sans" panose="020B0603020204020204" pitchFamily="34" charset="0"/>
              </a:rPr>
              <a:t>Giving children opportunities to take part in exciting activities.</a:t>
            </a:r>
          </a:p>
          <a:p>
            <a:pPr algn="ctr"/>
            <a:endParaRPr lang="en-GB" dirty="0">
              <a:latin typeface="BBC Reith Sans" panose="020B0603020204020204" pitchFamily="34" charset="0"/>
              <a:ea typeface="BBC Reith Sans" panose="020B0603020204020204" pitchFamily="34" charset="0"/>
              <a:cs typeface="BBC Reith Sans" panose="020B0603020204020204" pitchFamily="34" charset="0"/>
            </a:endParaRPr>
          </a:p>
        </p:txBody>
      </p:sp>
      <p:sp>
        <p:nvSpPr>
          <p:cNvPr id="4" name="TextBox 3">
            <a:extLst>
              <a:ext uri="{FF2B5EF4-FFF2-40B4-BE49-F238E27FC236}">
                <a16:creationId xmlns:a16="http://schemas.microsoft.com/office/drawing/2014/main" id="{3BB7BD61-1934-4FF8-E213-7ECE2FB83CE9}"/>
              </a:ext>
            </a:extLst>
          </p:cNvPr>
          <p:cNvSpPr txBox="1"/>
          <p:nvPr/>
        </p:nvSpPr>
        <p:spPr>
          <a:xfrm>
            <a:off x="8306027" y="5113538"/>
            <a:ext cx="3592285" cy="923330"/>
          </a:xfrm>
          <a:prstGeom prst="rect">
            <a:avLst/>
          </a:prstGeom>
          <a:noFill/>
        </p:spPr>
        <p:txBody>
          <a:bodyPr wrap="square" rtlCol="0">
            <a:spAutoFit/>
          </a:bodyPr>
          <a:lstStyle/>
          <a:p>
            <a:pPr algn="ctr"/>
            <a:r>
              <a:rPr lang="en-GB" altLang="en-US" dirty="0">
                <a:latin typeface="BBC Reith Sans" panose="020B0603020204020204" pitchFamily="34" charset="0"/>
                <a:ea typeface="BBC Reith Sans" panose="020B0603020204020204" pitchFamily="34" charset="0"/>
                <a:cs typeface="BBC Reith Sans" panose="020B0603020204020204" pitchFamily="34" charset="0"/>
              </a:rPr>
              <a:t>Giving children a safe place to play.</a:t>
            </a:r>
          </a:p>
          <a:p>
            <a:pPr algn="ctr"/>
            <a:endParaRPr lang="en-GB" dirty="0">
              <a:latin typeface="BBC Reith Sans" panose="020B0603020204020204" pitchFamily="34" charset="0"/>
              <a:ea typeface="BBC Reith Sans" panose="020B0603020204020204" pitchFamily="34" charset="0"/>
              <a:cs typeface="BBC Reith Sans" panose="020B0603020204020204" pitchFamily="34" charset="0"/>
            </a:endParaRPr>
          </a:p>
        </p:txBody>
      </p:sp>
      <p:pic>
        <p:nvPicPr>
          <p:cNvPr id="1026" name="Picture 2">
            <a:extLst>
              <a:ext uri="{FF2B5EF4-FFF2-40B4-BE49-F238E27FC236}">
                <a16:creationId xmlns:a16="http://schemas.microsoft.com/office/drawing/2014/main" id="{CDB16BD7-8E91-B0A8-1229-C02510CE7BF6}"/>
              </a:ext>
            </a:extLst>
          </p:cNvPr>
          <p:cNvPicPr>
            <a:picLocks noChangeAspect="1" noChangeArrowheads="1"/>
          </p:cNvPicPr>
          <p:nvPr/>
        </p:nvPicPr>
        <p:blipFill>
          <a:blip r:embed="rId4"/>
          <a:srcRect t="180" b="180"/>
          <a:stretch/>
        </p:blipFill>
        <p:spPr bwMode="auto">
          <a:xfrm>
            <a:off x="293684" y="1823356"/>
            <a:ext cx="3592285" cy="321128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ECB3FB39-356F-3405-8F4D-EC8E5A6897C1}"/>
              </a:ext>
            </a:extLst>
          </p:cNvPr>
          <p:cNvPicPr>
            <a:picLocks noChangeAspect="1"/>
          </p:cNvPicPr>
          <p:nvPr/>
        </p:nvPicPr>
        <p:blipFill>
          <a:blip r:embed="rId5"/>
          <a:srcRect l="61" r="61"/>
          <a:stretch/>
        </p:blipFill>
        <p:spPr>
          <a:xfrm>
            <a:off x="8306024" y="1823356"/>
            <a:ext cx="3592285" cy="3240818"/>
          </a:xfrm>
          <a:prstGeom prst="rect">
            <a:avLst/>
          </a:prstGeom>
        </p:spPr>
      </p:pic>
      <p:pic>
        <p:nvPicPr>
          <p:cNvPr id="8" name="Picture 7">
            <a:extLst>
              <a:ext uri="{FF2B5EF4-FFF2-40B4-BE49-F238E27FC236}">
                <a16:creationId xmlns:a16="http://schemas.microsoft.com/office/drawing/2014/main" id="{B536288F-EA28-A15B-32F6-74F82BCAC332}"/>
              </a:ext>
            </a:extLst>
          </p:cNvPr>
          <p:cNvPicPr>
            <a:picLocks noChangeAspect="1"/>
          </p:cNvPicPr>
          <p:nvPr/>
        </p:nvPicPr>
        <p:blipFill>
          <a:blip r:embed="rId6"/>
          <a:srcRect t="109" b="109"/>
          <a:stretch/>
        </p:blipFill>
        <p:spPr>
          <a:xfrm>
            <a:off x="4299851" y="1831528"/>
            <a:ext cx="3592285" cy="3203113"/>
          </a:xfrm>
          <a:prstGeom prst="rect">
            <a:avLst/>
          </a:prstGeom>
        </p:spPr>
      </p:pic>
    </p:spTree>
    <p:extLst>
      <p:ext uri="{BB962C8B-B14F-4D97-AF65-F5344CB8AC3E}">
        <p14:creationId xmlns:p14="http://schemas.microsoft.com/office/powerpoint/2010/main" val="10166042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5F1AAB6-1DA3-9B6E-629F-1B2076D85354}"/>
              </a:ext>
            </a:extLst>
          </p:cNvPr>
          <p:cNvGrpSpPr/>
          <p:nvPr/>
        </p:nvGrpSpPr>
        <p:grpSpPr>
          <a:xfrm>
            <a:off x="0" y="15839"/>
            <a:ext cx="12195851" cy="6842161"/>
            <a:chOff x="-3851" y="15839"/>
            <a:chExt cx="12195851" cy="6842161"/>
          </a:xfrm>
        </p:grpSpPr>
        <p:pic>
          <p:nvPicPr>
            <p:cNvPr id="6" name="Picture 5">
              <a:extLst>
                <a:ext uri="{FF2B5EF4-FFF2-40B4-BE49-F238E27FC236}">
                  <a16:creationId xmlns:a16="http://schemas.microsoft.com/office/drawing/2014/main" id="{8CFB013F-7284-A334-E725-8FAE45B814FB}"/>
                </a:ext>
              </a:extLst>
            </p:cNvPr>
            <p:cNvPicPr>
              <a:picLocks noChangeAspect="1"/>
            </p:cNvPicPr>
            <p:nvPr/>
          </p:nvPicPr>
          <p:blipFill>
            <a:blip r:embed="rId3"/>
            <a:stretch>
              <a:fillRect/>
            </a:stretch>
          </p:blipFill>
          <p:spPr>
            <a:xfrm>
              <a:off x="8643257" y="6178317"/>
              <a:ext cx="3548743" cy="679683"/>
            </a:xfrm>
            <a:prstGeom prst="rect">
              <a:avLst/>
            </a:prstGeom>
          </p:spPr>
        </p:pic>
        <p:pic>
          <p:nvPicPr>
            <p:cNvPr id="7" name="Picture 6">
              <a:extLst>
                <a:ext uri="{FF2B5EF4-FFF2-40B4-BE49-F238E27FC236}">
                  <a16:creationId xmlns:a16="http://schemas.microsoft.com/office/drawing/2014/main" id="{C34B66CE-6FCF-7F8F-4FEA-3898F3B5342B}"/>
                </a:ext>
              </a:extLst>
            </p:cNvPr>
            <p:cNvPicPr>
              <a:picLocks noChangeAspect="1"/>
            </p:cNvPicPr>
            <p:nvPr/>
          </p:nvPicPr>
          <p:blipFill>
            <a:blip r:embed="rId4"/>
            <a:srcRect/>
            <a:stretch/>
          </p:blipFill>
          <p:spPr>
            <a:xfrm flipH="1">
              <a:off x="-3851" y="15839"/>
              <a:ext cx="12163842" cy="6842161"/>
            </a:xfrm>
            <a:prstGeom prst="rect">
              <a:avLst/>
            </a:prstGeom>
          </p:spPr>
        </p:pic>
      </p:grpSp>
      <p:sp>
        <p:nvSpPr>
          <p:cNvPr id="3" name="TextBox 2">
            <a:extLst>
              <a:ext uri="{FF2B5EF4-FFF2-40B4-BE49-F238E27FC236}">
                <a16:creationId xmlns:a16="http://schemas.microsoft.com/office/drawing/2014/main" id="{2EDA8B7D-BF46-177E-63C3-4BE941FABA02}"/>
              </a:ext>
            </a:extLst>
          </p:cNvPr>
          <p:cNvSpPr txBox="1"/>
          <p:nvPr/>
        </p:nvSpPr>
        <p:spPr>
          <a:xfrm>
            <a:off x="551276" y="171259"/>
            <a:ext cx="10898277" cy="1446550"/>
          </a:xfrm>
          <a:prstGeom prst="rect">
            <a:avLst/>
          </a:prstGeom>
          <a:noFill/>
        </p:spPr>
        <p:txBody>
          <a:bodyPr wrap="square" rtlCol="0">
            <a:spAutoFit/>
          </a:bodyPr>
          <a:lstStyle/>
          <a:p>
            <a:pPr algn="ctr"/>
            <a:r>
              <a:rPr lang="en-GB" sz="4400" b="1" i="0" dirty="0">
                <a:solidFill>
                  <a:srgbClr val="1D1D1B"/>
                </a:solidFill>
                <a:effectLst/>
                <a:latin typeface="BBC Reith Sans XBold" panose="020B0803020204020204" pitchFamily="34" charset="0"/>
                <a:ea typeface="BBC Reith Sans XBold" panose="020B0803020204020204" pitchFamily="34" charset="0"/>
                <a:cs typeface="BBC Reith Sans XBold" panose="020B0803020204020204" pitchFamily="34" charset="0"/>
              </a:rPr>
              <a:t>Helping Mental </a:t>
            </a:r>
            <a:r>
              <a:rPr lang="en-GB" sz="4400" b="1" dirty="0">
                <a:solidFill>
                  <a:srgbClr val="1D1D1B"/>
                </a:solidFill>
                <a:latin typeface="BBC Reith Sans XBold" panose="020B0803020204020204" pitchFamily="34" charset="0"/>
                <a:ea typeface="BBC Reith Sans XBold" panose="020B0803020204020204" pitchFamily="34" charset="0"/>
                <a:cs typeface="BBC Reith Sans XBold" panose="020B0803020204020204" pitchFamily="34" charset="0"/>
              </a:rPr>
              <a:t>H</a:t>
            </a:r>
            <a:r>
              <a:rPr lang="en-GB" sz="4400" b="1" i="0" dirty="0">
                <a:solidFill>
                  <a:srgbClr val="1D1D1B"/>
                </a:solidFill>
                <a:effectLst/>
                <a:latin typeface="BBC Reith Sans XBold" panose="020B0803020204020204" pitchFamily="34" charset="0"/>
                <a:ea typeface="BBC Reith Sans XBold" panose="020B0803020204020204" pitchFamily="34" charset="0"/>
                <a:cs typeface="BBC Reith Sans XBold" panose="020B0803020204020204" pitchFamily="34" charset="0"/>
              </a:rPr>
              <a:t>ealth and </a:t>
            </a:r>
            <a:r>
              <a:rPr lang="en-GB" sz="4400" b="1" dirty="0">
                <a:solidFill>
                  <a:srgbClr val="1D1D1B"/>
                </a:solidFill>
                <a:latin typeface="BBC Reith Sans XBold" panose="020B0803020204020204" pitchFamily="34" charset="0"/>
                <a:ea typeface="BBC Reith Sans XBold" panose="020B0803020204020204" pitchFamily="34" charset="0"/>
                <a:cs typeface="BBC Reith Sans XBold" panose="020B0803020204020204" pitchFamily="34" charset="0"/>
              </a:rPr>
              <a:t>W</a:t>
            </a:r>
            <a:r>
              <a:rPr lang="en-GB" sz="4400" b="1" i="0" dirty="0">
                <a:solidFill>
                  <a:srgbClr val="1D1D1B"/>
                </a:solidFill>
                <a:effectLst/>
                <a:latin typeface="BBC Reith Sans XBold" panose="020B0803020204020204" pitchFamily="34" charset="0"/>
                <a:ea typeface="BBC Reith Sans XBold" panose="020B0803020204020204" pitchFamily="34" charset="0"/>
                <a:cs typeface="BBC Reith Sans XBold" panose="020B0803020204020204" pitchFamily="34" charset="0"/>
              </a:rPr>
              <a:t>ellbeing</a:t>
            </a:r>
          </a:p>
          <a:p>
            <a:endParaRPr lang="en-GB" sz="4400" dirty="0">
              <a:latin typeface="BBC Reith Sans XBold" panose="020B0803020204020204" pitchFamily="34" charset="0"/>
              <a:ea typeface="BBC Reith Sans XBold" panose="020B0803020204020204" pitchFamily="34" charset="0"/>
              <a:cs typeface="BBC Reith Sans XBold" panose="020B0803020204020204" pitchFamily="34" charset="0"/>
            </a:endParaRPr>
          </a:p>
        </p:txBody>
      </p:sp>
      <p:pic>
        <p:nvPicPr>
          <p:cNvPr id="5" name="Picture 4">
            <a:extLst>
              <a:ext uri="{FF2B5EF4-FFF2-40B4-BE49-F238E27FC236}">
                <a16:creationId xmlns:a16="http://schemas.microsoft.com/office/drawing/2014/main" id="{966B8DCE-EF42-92BA-B16F-B16979CEE5B7}"/>
              </a:ext>
            </a:extLst>
          </p:cNvPr>
          <p:cNvPicPr>
            <a:picLocks noChangeAspect="1"/>
          </p:cNvPicPr>
          <p:nvPr/>
        </p:nvPicPr>
        <p:blipFill>
          <a:blip r:embed="rId5"/>
          <a:srcRect l="92" r="92"/>
          <a:stretch/>
        </p:blipFill>
        <p:spPr>
          <a:xfrm>
            <a:off x="7700426" y="1369358"/>
            <a:ext cx="4323573" cy="3302645"/>
          </a:xfrm>
          <a:prstGeom prst="rect">
            <a:avLst/>
          </a:prstGeom>
        </p:spPr>
      </p:pic>
      <p:sp>
        <p:nvSpPr>
          <p:cNvPr id="8" name="TextBox 7">
            <a:extLst>
              <a:ext uri="{FF2B5EF4-FFF2-40B4-BE49-F238E27FC236}">
                <a16:creationId xmlns:a16="http://schemas.microsoft.com/office/drawing/2014/main" id="{7B7CC29D-5059-44A7-C5CD-C62C2ECE4B5F}"/>
              </a:ext>
            </a:extLst>
          </p:cNvPr>
          <p:cNvSpPr txBox="1"/>
          <p:nvPr/>
        </p:nvSpPr>
        <p:spPr>
          <a:xfrm>
            <a:off x="1739307" y="937075"/>
            <a:ext cx="8713385" cy="923330"/>
          </a:xfrm>
          <a:prstGeom prst="rect">
            <a:avLst/>
          </a:prstGeom>
          <a:noFill/>
        </p:spPr>
        <p:txBody>
          <a:bodyPr wrap="square" rtlCol="0">
            <a:spAutoFit/>
          </a:bodyPr>
          <a:lstStyle/>
          <a:p>
            <a:pPr algn="ctr"/>
            <a:r>
              <a:rPr lang="en-GB" b="1" dirty="0">
                <a:solidFill>
                  <a:srgbClr val="1D1D1B"/>
                </a:solidFill>
                <a:latin typeface="BBC Reith Sans" panose="020B0603020204020204" pitchFamily="34" charset="0"/>
              </a:rPr>
              <a:t>P</a:t>
            </a:r>
            <a:r>
              <a:rPr lang="en-GB" b="1" i="0" dirty="0">
                <a:solidFill>
                  <a:srgbClr val="1D1D1B"/>
                </a:solidFill>
                <a:effectLst/>
                <a:latin typeface="BBC Reith Sans" panose="020B0603020204020204" pitchFamily="34" charset="0"/>
              </a:rPr>
              <a:t>rojects supported by BBC Children in Need tell us that things are getting harder for some children.</a:t>
            </a:r>
          </a:p>
          <a:p>
            <a:pPr algn="ctr"/>
            <a:endParaRPr lang="en-GB" b="0" i="0" dirty="0">
              <a:solidFill>
                <a:srgbClr val="1D1D1B"/>
              </a:solidFill>
              <a:effectLst/>
              <a:latin typeface="BBC Reith Sans" panose="020B0603020204020204" pitchFamily="34" charset="0"/>
            </a:endParaRPr>
          </a:p>
        </p:txBody>
      </p:sp>
      <p:sp>
        <p:nvSpPr>
          <p:cNvPr id="9" name="Rectangle 8">
            <a:extLst>
              <a:ext uri="{FF2B5EF4-FFF2-40B4-BE49-F238E27FC236}">
                <a16:creationId xmlns:a16="http://schemas.microsoft.com/office/drawing/2014/main" id="{8E9CA798-3AD5-4621-2A42-96C28388927A}"/>
              </a:ext>
            </a:extLst>
          </p:cNvPr>
          <p:cNvSpPr/>
          <p:nvPr/>
        </p:nvSpPr>
        <p:spPr>
          <a:xfrm>
            <a:off x="6355643" y="4914599"/>
            <a:ext cx="5629253" cy="1344310"/>
          </a:xfrm>
          <a:prstGeom prst="rect">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marL="252000" marR="0" lvl="0" indent="0" algn="ctr" defTabSz="914400" rtl="0" eaLnBrk="1" fontAlgn="auto" latinLnBrk="0" hangingPunct="1">
              <a:lnSpc>
                <a:spcPct val="100000"/>
              </a:lnSpc>
              <a:spcBef>
                <a:spcPts val="0"/>
              </a:spcBef>
              <a:spcAft>
                <a:spcPts val="0"/>
              </a:spcAft>
              <a:buClrTx/>
              <a:buSzTx/>
              <a:buFontTx/>
              <a:buNone/>
              <a:tabLst/>
              <a:defRPr/>
            </a:pPr>
            <a:r>
              <a:rPr lang="en-GB" sz="1400" b="1" i="0" dirty="0">
                <a:solidFill>
                  <a:schemeClr val="bg1"/>
                </a:solidFill>
                <a:effectLst/>
                <a:latin typeface="BBC Reith Sans" panose="020B0603020204020204" pitchFamily="34" charset="0"/>
              </a:rPr>
              <a:t>More and more kids are experiencing poor mental health. We want to show that mental health issues are often less visible and to encourage conversations that can help.</a:t>
            </a:r>
            <a:endParaRPr lang="en-GB" sz="1400" b="1" kern="1200" dirty="0">
              <a:solidFill>
                <a:schemeClr val="bg1"/>
              </a:solidFill>
              <a:effectLst/>
              <a:latin typeface="BBC Reith Sans" panose="020B0603020204020204" pitchFamily="34" charset="0"/>
              <a:ea typeface="BBC Reith Sans" panose="020B0603020204020204" pitchFamily="34" charset="0"/>
              <a:cs typeface="BBC Reith Sans" panose="020B0603020204020204" pitchFamily="34" charset="0"/>
            </a:endParaRPr>
          </a:p>
        </p:txBody>
      </p:sp>
      <p:sp>
        <p:nvSpPr>
          <p:cNvPr id="4" name="Rectangle 3">
            <a:extLst>
              <a:ext uri="{FF2B5EF4-FFF2-40B4-BE49-F238E27FC236}">
                <a16:creationId xmlns:a16="http://schemas.microsoft.com/office/drawing/2014/main" id="{63CF2688-0AF3-A97D-7CA2-B95C12DB3647}"/>
              </a:ext>
            </a:extLst>
          </p:cNvPr>
          <p:cNvSpPr/>
          <p:nvPr/>
        </p:nvSpPr>
        <p:spPr>
          <a:xfrm>
            <a:off x="5366055" y="1608898"/>
            <a:ext cx="3554747" cy="1729252"/>
          </a:xfrm>
          <a:prstGeom prst="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marR="0" lvl="0" indent="0" algn="ctr" defTabSz="914400" rtl="0" eaLnBrk="1" fontAlgn="auto" latinLnBrk="0" hangingPunct="1">
              <a:lnSpc>
                <a:spcPct val="100000"/>
              </a:lnSpc>
              <a:spcBef>
                <a:spcPts val="0"/>
              </a:spcBef>
              <a:spcAft>
                <a:spcPts val="0"/>
              </a:spcAft>
              <a:buClrTx/>
              <a:buSzTx/>
              <a:buFontTx/>
              <a:buNone/>
              <a:tabLst/>
              <a:defRPr/>
            </a:pPr>
            <a:endParaRPr lang="en-GB" sz="1400" kern="1200" dirty="0">
              <a:solidFill>
                <a:schemeClr val="tx1"/>
              </a:solidFill>
              <a:effectLst/>
              <a:latin typeface="BBC Reith Sans" panose="020B0603020204020204" pitchFamily="34" charset="0"/>
              <a:ea typeface="BBC Reith Sans" panose="020B0603020204020204" pitchFamily="34" charset="0"/>
              <a:cs typeface="BBC Reith Sans" panose="020B0603020204020204" pitchFamily="34" charset="0"/>
            </a:endParaRPr>
          </a:p>
          <a:p>
            <a:pPr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chemeClr val="tx1"/>
                </a:solidFill>
                <a:effectLst/>
                <a:latin typeface="BBC Reith Sans" panose="020B0603020204020204" pitchFamily="34" charset="0"/>
                <a:ea typeface="BBC Reith Sans" panose="020B0603020204020204" pitchFamily="34" charset="0"/>
                <a:cs typeface="BBC Reith Sans" panose="020B0603020204020204" pitchFamily="34" charset="0"/>
              </a:rPr>
              <a:t>Even Pudsey sometimes finds things hard! </a:t>
            </a:r>
          </a:p>
          <a:p>
            <a:pPr marR="0" lvl="0" indent="0" algn="ctr" defTabSz="914400" rtl="0" eaLnBrk="1" fontAlgn="auto" latinLnBrk="0" hangingPunct="1">
              <a:lnSpc>
                <a:spcPct val="100000"/>
              </a:lnSpc>
              <a:spcBef>
                <a:spcPts val="0"/>
              </a:spcBef>
              <a:spcAft>
                <a:spcPts val="0"/>
              </a:spcAft>
              <a:buClrTx/>
              <a:buSzTx/>
              <a:buFontTx/>
              <a:buNone/>
              <a:tabLst/>
              <a:defRPr/>
            </a:pPr>
            <a:r>
              <a:rPr lang="en-GB" sz="1400" b="1" dirty="0">
                <a:solidFill>
                  <a:schemeClr val="tx1"/>
                </a:solidFill>
                <a:latin typeface="BBC Reith Sans" panose="020B0603020204020204" pitchFamily="34" charset="0"/>
                <a:ea typeface="BBC Reith Sans" panose="020B0603020204020204" pitchFamily="34" charset="0"/>
                <a:cs typeface="BBC Reith Sans" panose="020B0603020204020204" pitchFamily="34" charset="0"/>
              </a:rPr>
              <a:t>He’s removed his banana to show that not everything is as it seems on the surface.</a:t>
            </a:r>
            <a:endParaRPr lang="en-GB" sz="1400" b="1" kern="1200" dirty="0">
              <a:solidFill>
                <a:schemeClr val="tx1"/>
              </a:solidFill>
              <a:effectLst/>
              <a:latin typeface="BBC Reith Sans" panose="020B0603020204020204" pitchFamily="34" charset="0"/>
              <a:ea typeface="BBC Reith Sans" panose="020B0603020204020204" pitchFamily="34" charset="0"/>
              <a:cs typeface="BBC Reith Sans" panose="020B0603020204020204" pitchFamily="34" charset="0"/>
            </a:endParaRPr>
          </a:p>
        </p:txBody>
      </p:sp>
      <p:pic>
        <p:nvPicPr>
          <p:cNvPr id="10" name="Picture 9">
            <a:extLst>
              <a:ext uri="{FF2B5EF4-FFF2-40B4-BE49-F238E27FC236}">
                <a16:creationId xmlns:a16="http://schemas.microsoft.com/office/drawing/2014/main" id="{70A8C05D-5815-DDBD-157E-8D95BE701F45}"/>
              </a:ext>
            </a:extLst>
          </p:cNvPr>
          <p:cNvPicPr>
            <a:picLocks noChangeAspect="1"/>
          </p:cNvPicPr>
          <p:nvPr/>
        </p:nvPicPr>
        <p:blipFill>
          <a:blip r:embed="rId6"/>
          <a:stretch>
            <a:fillRect/>
          </a:stretch>
        </p:blipFill>
        <p:spPr>
          <a:xfrm flipH="1">
            <a:off x="4875000" y="3203389"/>
            <a:ext cx="2675604" cy="2717536"/>
          </a:xfrm>
          <a:prstGeom prst="rect">
            <a:avLst/>
          </a:prstGeom>
        </p:spPr>
      </p:pic>
      <p:sp>
        <p:nvSpPr>
          <p:cNvPr id="11" name="TextBox 10">
            <a:extLst>
              <a:ext uri="{FF2B5EF4-FFF2-40B4-BE49-F238E27FC236}">
                <a16:creationId xmlns:a16="http://schemas.microsoft.com/office/drawing/2014/main" id="{674746D9-A66A-D312-C2A7-5F074FC7A238}"/>
              </a:ext>
            </a:extLst>
          </p:cNvPr>
          <p:cNvSpPr txBox="1"/>
          <p:nvPr/>
        </p:nvSpPr>
        <p:spPr>
          <a:xfrm>
            <a:off x="6023524" y="1707708"/>
            <a:ext cx="2263806" cy="338554"/>
          </a:xfrm>
          <a:prstGeom prst="rect">
            <a:avLst/>
          </a:prstGeom>
          <a:noFill/>
        </p:spPr>
        <p:txBody>
          <a:bodyPr wrap="square" rtlCol="0">
            <a:spAutoFit/>
          </a:bodyPr>
          <a:lstStyle/>
          <a:p>
            <a:pPr algn="ctr" defTabSz="914400">
              <a:defRPr/>
            </a:pPr>
            <a:r>
              <a:rPr lang="en-GB" sz="1600" kern="1200" dirty="0">
                <a:solidFill>
                  <a:schemeClr val="tx1"/>
                </a:solidFill>
                <a:effectLst/>
                <a:latin typeface="BBC Reith Sans XBold" panose="020B0803020204020204" pitchFamily="34" charset="0"/>
                <a:ea typeface="BBC Reith Sans XBold" panose="020B0803020204020204" pitchFamily="34" charset="0"/>
                <a:cs typeface="BBC Reith Sans XBold" panose="020B0803020204020204" pitchFamily="34" charset="0"/>
              </a:rPr>
              <a:t>Behind the Bandana</a:t>
            </a:r>
          </a:p>
        </p:txBody>
      </p:sp>
      <p:sp>
        <p:nvSpPr>
          <p:cNvPr id="13" name="Rectangle 12">
            <a:extLst>
              <a:ext uri="{FF2B5EF4-FFF2-40B4-BE49-F238E27FC236}">
                <a16:creationId xmlns:a16="http://schemas.microsoft.com/office/drawing/2014/main" id="{886B5DD9-CF22-6E1E-9163-BF99B8011B11}"/>
              </a:ext>
            </a:extLst>
          </p:cNvPr>
          <p:cNvSpPr/>
          <p:nvPr/>
        </p:nvSpPr>
        <p:spPr>
          <a:xfrm>
            <a:off x="685591" y="4123953"/>
            <a:ext cx="4106920" cy="611210"/>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chemeClr val="tx1"/>
                </a:solidFill>
                <a:effectLst/>
                <a:latin typeface="BBC Reith Sans" panose="020B0603020204020204" pitchFamily="34" charset="0"/>
                <a:ea typeface="BBC Reith Sans" panose="020B0603020204020204" pitchFamily="34" charset="0"/>
                <a:cs typeface="BBC Reith Sans" panose="020B0603020204020204" pitchFamily="34" charset="0"/>
              </a:rPr>
              <a:t>Feeling the need to hide how they really feel</a:t>
            </a:r>
          </a:p>
        </p:txBody>
      </p:sp>
      <p:sp>
        <p:nvSpPr>
          <p:cNvPr id="14" name="Rectangle 13">
            <a:extLst>
              <a:ext uri="{FF2B5EF4-FFF2-40B4-BE49-F238E27FC236}">
                <a16:creationId xmlns:a16="http://schemas.microsoft.com/office/drawing/2014/main" id="{A98FB24B-FB8F-58D7-9724-506252D3F46A}"/>
              </a:ext>
            </a:extLst>
          </p:cNvPr>
          <p:cNvSpPr/>
          <p:nvPr/>
        </p:nvSpPr>
        <p:spPr>
          <a:xfrm>
            <a:off x="701596" y="1769611"/>
            <a:ext cx="4106919" cy="611210"/>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914400">
              <a:defRPr/>
            </a:pPr>
            <a:endParaRPr lang="en-GB" sz="1400" b="1" dirty="0">
              <a:solidFill>
                <a:srgbClr val="1D1D1B"/>
              </a:solidFill>
              <a:latin typeface="BBC Reith Sans" panose="020B0603020204020204" pitchFamily="34" charset="0"/>
            </a:endParaRPr>
          </a:p>
          <a:p>
            <a:pPr algn="ctr" defTabSz="914400">
              <a:defRPr/>
            </a:pPr>
            <a:r>
              <a:rPr lang="en-GB" sz="1400" b="1" dirty="0">
                <a:solidFill>
                  <a:srgbClr val="1D1D1B"/>
                </a:solidFill>
                <a:latin typeface="BBC Reith Sans" panose="020B0603020204020204" pitchFamily="34" charset="0"/>
              </a:rPr>
              <a:t>N</a:t>
            </a:r>
            <a:r>
              <a:rPr lang="en-GB" sz="1400" b="1" i="0" dirty="0">
                <a:solidFill>
                  <a:srgbClr val="1D1D1B"/>
                </a:solidFill>
                <a:effectLst/>
                <a:latin typeface="BBC Reith Sans" panose="020B0603020204020204" pitchFamily="34" charset="0"/>
              </a:rPr>
              <a:t>ot feeling comfortable asking for help</a:t>
            </a:r>
          </a:p>
          <a:p>
            <a:pPr marR="0" lvl="0" indent="0" algn="ctr" defTabSz="914400" rtl="0" eaLnBrk="1" fontAlgn="auto" latinLnBrk="0" hangingPunct="1">
              <a:lnSpc>
                <a:spcPct val="100000"/>
              </a:lnSpc>
              <a:spcBef>
                <a:spcPts val="0"/>
              </a:spcBef>
              <a:spcAft>
                <a:spcPts val="0"/>
              </a:spcAft>
              <a:buClrTx/>
              <a:buSzTx/>
              <a:buFontTx/>
              <a:buNone/>
              <a:tabLst/>
              <a:defRPr/>
            </a:pPr>
            <a:endParaRPr lang="en-GB" sz="1400" kern="1200" dirty="0">
              <a:solidFill>
                <a:schemeClr val="bg1"/>
              </a:solidFill>
              <a:effectLst/>
              <a:latin typeface="BBC Reith Sans" panose="020B0603020204020204" pitchFamily="34" charset="0"/>
              <a:ea typeface="BBC Reith Sans" panose="020B0603020204020204" pitchFamily="34" charset="0"/>
              <a:cs typeface="BBC Reith Sans" panose="020B0603020204020204" pitchFamily="34" charset="0"/>
            </a:endParaRPr>
          </a:p>
        </p:txBody>
      </p:sp>
      <p:sp>
        <p:nvSpPr>
          <p:cNvPr id="15" name="Rectangle 14">
            <a:extLst>
              <a:ext uri="{FF2B5EF4-FFF2-40B4-BE49-F238E27FC236}">
                <a16:creationId xmlns:a16="http://schemas.microsoft.com/office/drawing/2014/main" id="{A364D1F5-E6DB-D78F-A6D6-E0BDB493D96B}"/>
              </a:ext>
            </a:extLst>
          </p:cNvPr>
          <p:cNvSpPr/>
          <p:nvPr/>
        </p:nvSpPr>
        <p:spPr>
          <a:xfrm>
            <a:off x="669586" y="2908250"/>
            <a:ext cx="4106920" cy="66403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400" b="1" dirty="0">
                <a:solidFill>
                  <a:srgbClr val="1D1D1B"/>
                </a:solidFill>
                <a:latin typeface="BBC Reith Sans" panose="020B0603020204020204" pitchFamily="34" charset="0"/>
              </a:rPr>
              <a:t>F</a:t>
            </a:r>
            <a:r>
              <a:rPr lang="en-GB" sz="1400" b="1" i="0" dirty="0">
                <a:solidFill>
                  <a:srgbClr val="1D1D1B"/>
                </a:solidFill>
                <a:effectLst/>
                <a:latin typeface="BBC Reith Sans" panose="020B0603020204020204" pitchFamily="34" charset="0"/>
              </a:rPr>
              <a:t>eeling anxious about their future</a:t>
            </a:r>
          </a:p>
        </p:txBody>
      </p:sp>
    </p:spTree>
    <p:extLst>
      <p:ext uri="{BB962C8B-B14F-4D97-AF65-F5344CB8AC3E}">
        <p14:creationId xmlns:p14="http://schemas.microsoft.com/office/powerpoint/2010/main" val="6460711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E0C2813-DDA4-FF5D-32F8-C13E1929D7AB}"/>
              </a:ext>
            </a:extLst>
          </p:cNvPr>
          <p:cNvGrpSpPr/>
          <p:nvPr/>
        </p:nvGrpSpPr>
        <p:grpSpPr>
          <a:xfrm>
            <a:off x="0" y="0"/>
            <a:ext cx="12192000" cy="6858000"/>
            <a:chOff x="0" y="0"/>
            <a:chExt cx="12192000" cy="6858000"/>
          </a:xfrm>
        </p:grpSpPr>
        <p:sp>
          <p:nvSpPr>
            <p:cNvPr id="3" name="Rectangle 2">
              <a:extLst>
                <a:ext uri="{FF2B5EF4-FFF2-40B4-BE49-F238E27FC236}">
                  <a16:creationId xmlns:a16="http://schemas.microsoft.com/office/drawing/2014/main" id="{7473A643-BA94-10F5-581A-F1986E5F6041}"/>
                </a:ext>
              </a:extLst>
            </p:cNvPr>
            <p:cNvSpPr/>
            <p:nvPr/>
          </p:nvSpPr>
          <p:spPr>
            <a:xfrm>
              <a:off x="0" y="0"/>
              <a:ext cx="121920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8CFB013F-7284-A334-E725-8FAE45B814FB}"/>
                </a:ext>
              </a:extLst>
            </p:cNvPr>
            <p:cNvPicPr>
              <a:picLocks noChangeAspect="1"/>
            </p:cNvPicPr>
            <p:nvPr/>
          </p:nvPicPr>
          <p:blipFill>
            <a:blip r:embed="rId4"/>
            <a:stretch>
              <a:fillRect/>
            </a:stretch>
          </p:blipFill>
          <p:spPr>
            <a:xfrm>
              <a:off x="8643257" y="6178317"/>
              <a:ext cx="3548743" cy="679683"/>
            </a:xfrm>
            <a:prstGeom prst="rect">
              <a:avLst/>
            </a:prstGeom>
          </p:spPr>
        </p:pic>
        <p:pic>
          <p:nvPicPr>
            <p:cNvPr id="4" name="Picture 3">
              <a:extLst>
                <a:ext uri="{FF2B5EF4-FFF2-40B4-BE49-F238E27FC236}">
                  <a16:creationId xmlns:a16="http://schemas.microsoft.com/office/drawing/2014/main" id="{9C15982F-45C1-46B4-143C-099C441309C6}"/>
                </a:ext>
              </a:extLst>
            </p:cNvPr>
            <p:cNvPicPr>
              <a:picLocks noChangeAspect="1"/>
            </p:cNvPicPr>
            <p:nvPr/>
          </p:nvPicPr>
          <p:blipFill>
            <a:blip r:embed="rId5"/>
            <a:srcRect/>
            <a:stretch/>
          </p:blipFill>
          <p:spPr>
            <a:xfrm flipH="1">
              <a:off x="4762" y="2679"/>
              <a:ext cx="12182475" cy="6852642"/>
            </a:xfrm>
            <a:prstGeom prst="rect">
              <a:avLst/>
            </a:prstGeom>
          </p:spPr>
        </p:pic>
      </p:grpSp>
      <p:pic>
        <p:nvPicPr>
          <p:cNvPr id="5" name="Online Media 4" title="Brain Break with Oti Mabuse 🤠 | BBC Moodboosters | CBeebies">
            <a:hlinkClick r:id="" action="ppaction://media"/>
            <a:extLst>
              <a:ext uri="{FF2B5EF4-FFF2-40B4-BE49-F238E27FC236}">
                <a16:creationId xmlns:a16="http://schemas.microsoft.com/office/drawing/2014/main" id="{AABC1883-F938-5BA0-44DD-278B82967268}"/>
              </a:ext>
            </a:extLst>
          </p:cNvPr>
          <p:cNvPicPr>
            <a:picLocks noRot="1" noChangeAspect="1"/>
          </p:cNvPicPr>
          <p:nvPr>
            <a:videoFile r:link="rId1"/>
          </p:nvPr>
        </p:nvPicPr>
        <p:blipFill>
          <a:blip r:embed="rId6"/>
          <a:stretch>
            <a:fillRect/>
          </a:stretch>
        </p:blipFill>
        <p:spPr>
          <a:xfrm>
            <a:off x="1759530" y="978894"/>
            <a:ext cx="8672939" cy="4900211"/>
          </a:xfrm>
          <a:prstGeom prst="rect">
            <a:avLst/>
          </a:prstGeom>
        </p:spPr>
      </p:pic>
      <p:sp>
        <p:nvSpPr>
          <p:cNvPr id="8" name="TextBox 7">
            <a:extLst>
              <a:ext uri="{FF2B5EF4-FFF2-40B4-BE49-F238E27FC236}">
                <a16:creationId xmlns:a16="http://schemas.microsoft.com/office/drawing/2014/main" id="{42EFAD11-8BA6-34D4-EC23-63AB4A3F677E}"/>
              </a:ext>
            </a:extLst>
          </p:cNvPr>
          <p:cNvSpPr txBox="1"/>
          <p:nvPr/>
        </p:nvSpPr>
        <p:spPr>
          <a:xfrm>
            <a:off x="2489200" y="101600"/>
            <a:ext cx="7704667" cy="769441"/>
          </a:xfrm>
          <a:prstGeom prst="rect">
            <a:avLst/>
          </a:prstGeom>
          <a:noFill/>
        </p:spPr>
        <p:txBody>
          <a:bodyPr wrap="square" rtlCol="0">
            <a:spAutoFit/>
          </a:bodyPr>
          <a:lstStyle/>
          <a:p>
            <a:pPr algn="ctr"/>
            <a:r>
              <a:rPr lang="en-GB" sz="4400" dirty="0">
                <a:latin typeface="BBC Reith Sans XBold" panose="020B0803020204020204" pitchFamily="34" charset="0"/>
                <a:ea typeface="BBC Reith Sans XBold" panose="020B0803020204020204" pitchFamily="34" charset="0"/>
                <a:cs typeface="BBC Reith Sans XBold" panose="020B0803020204020204" pitchFamily="34" charset="0"/>
              </a:rPr>
              <a:t>Ways To Help Yourself</a:t>
            </a:r>
          </a:p>
        </p:txBody>
      </p:sp>
    </p:spTree>
    <p:extLst>
      <p:ext uri="{BB962C8B-B14F-4D97-AF65-F5344CB8AC3E}">
        <p14:creationId xmlns:p14="http://schemas.microsoft.com/office/powerpoint/2010/main" val="2579380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5F1AAB6-1DA3-9B6E-629F-1B2076D85354}"/>
              </a:ext>
            </a:extLst>
          </p:cNvPr>
          <p:cNvGrpSpPr/>
          <p:nvPr/>
        </p:nvGrpSpPr>
        <p:grpSpPr>
          <a:xfrm>
            <a:off x="9525" y="2679"/>
            <a:ext cx="12182475" cy="6855321"/>
            <a:chOff x="9525" y="2679"/>
            <a:chExt cx="12182475" cy="6855321"/>
          </a:xfrm>
        </p:grpSpPr>
        <p:pic>
          <p:nvPicPr>
            <p:cNvPr id="6" name="Picture 5">
              <a:extLst>
                <a:ext uri="{FF2B5EF4-FFF2-40B4-BE49-F238E27FC236}">
                  <a16:creationId xmlns:a16="http://schemas.microsoft.com/office/drawing/2014/main" id="{8CFB013F-7284-A334-E725-8FAE45B814FB}"/>
                </a:ext>
              </a:extLst>
            </p:cNvPr>
            <p:cNvPicPr>
              <a:picLocks noChangeAspect="1"/>
            </p:cNvPicPr>
            <p:nvPr/>
          </p:nvPicPr>
          <p:blipFill>
            <a:blip r:embed="rId3"/>
            <a:stretch>
              <a:fillRect/>
            </a:stretch>
          </p:blipFill>
          <p:spPr>
            <a:xfrm>
              <a:off x="8643257" y="6178317"/>
              <a:ext cx="3548743" cy="679683"/>
            </a:xfrm>
            <a:prstGeom prst="rect">
              <a:avLst/>
            </a:prstGeom>
          </p:spPr>
        </p:pic>
        <p:pic>
          <p:nvPicPr>
            <p:cNvPr id="7" name="Picture 6">
              <a:extLst>
                <a:ext uri="{FF2B5EF4-FFF2-40B4-BE49-F238E27FC236}">
                  <a16:creationId xmlns:a16="http://schemas.microsoft.com/office/drawing/2014/main" id="{C34B66CE-6FCF-7F8F-4FEA-3898F3B5342B}"/>
                </a:ext>
              </a:extLst>
            </p:cNvPr>
            <p:cNvPicPr>
              <a:picLocks noChangeAspect="1"/>
            </p:cNvPicPr>
            <p:nvPr/>
          </p:nvPicPr>
          <p:blipFill>
            <a:blip r:embed="rId4"/>
            <a:srcRect/>
            <a:stretch/>
          </p:blipFill>
          <p:spPr>
            <a:xfrm flipH="1">
              <a:off x="9525" y="2679"/>
              <a:ext cx="12182475" cy="6852642"/>
            </a:xfrm>
            <a:prstGeom prst="rect">
              <a:avLst/>
            </a:prstGeom>
          </p:spPr>
        </p:pic>
      </p:grpSp>
      <p:sp>
        <p:nvSpPr>
          <p:cNvPr id="3" name="TextBox 2">
            <a:extLst>
              <a:ext uri="{FF2B5EF4-FFF2-40B4-BE49-F238E27FC236}">
                <a16:creationId xmlns:a16="http://schemas.microsoft.com/office/drawing/2014/main" id="{45FE5BFD-E9D8-2A99-21C1-57116830EF71}"/>
              </a:ext>
            </a:extLst>
          </p:cNvPr>
          <p:cNvSpPr txBox="1"/>
          <p:nvPr/>
        </p:nvSpPr>
        <p:spPr>
          <a:xfrm>
            <a:off x="-733668" y="301026"/>
            <a:ext cx="8315991" cy="769441"/>
          </a:xfrm>
          <a:prstGeom prst="rect">
            <a:avLst/>
          </a:prstGeom>
          <a:noFill/>
        </p:spPr>
        <p:txBody>
          <a:bodyPr wrap="square" rtlCol="0">
            <a:spAutoFit/>
          </a:bodyPr>
          <a:lstStyle/>
          <a:p>
            <a:pPr algn="ctr"/>
            <a:r>
              <a:rPr lang="en-GB" sz="4400" dirty="0">
                <a:latin typeface="BBC Reith Sans XBold" panose="020B0803020204020204" pitchFamily="34" charset="0"/>
                <a:ea typeface="BBC Reith Sans XBold" panose="020B0803020204020204" pitchFamily="34" charset="0"/>
                <a:cs typeface="BBC Reith Sans XBold" panose="020B0803020204020204" pitchFamily="34" charset="0"/>
              </a:rPr>
              <a:t>Children in Need Day!</a:t>
            </a:r>
          </a:p>
        </p:txBody>
      </p:sp>
      <p:pic>
        <p:nvPicPr>
          <p:cNvPr id="4" name="Picture 3">
            <a:extLst>
              <a:ext uri="{FF2B5EF4-FFF2-40B4-BE49-F238E27FC236}">
                <a16:creationId xmlns:a16="http://schemas.microsoft.com/office/drawing/2014/main" id="{9F9DE4EC-A7DA-7567-65CF-39BA2D9FE79D}"/>
              </a:ext>
            </a:extLst>
          </p:cNvPr>
          <p:cNvPicPr>
            <a:picLocks noChangeAspect="1"/>
          </p:cNvPicPr>
          <p:nvPr/>
        </p:nvPicPr>
        <p:blipFill>
          <a:blip r:embed="rId5"/>
          <a:stretch>
            <a:fillRect/>
          </a:stretch>
        </p:blipFill>
        <p:spPr>
          <a:xfrm flipH="1">
            <a:off x="8822237" y="2628108"/>
            <a:ext cx="3252513" cy="3284828"/>
          </a:xfrm>
          <a:prstGeom prst="rect">
            <a:avLst/>
          </a:prstGeom>
        </p:spPr>
      </p:pic>
      <p:sp>
        <p:nvSpPr>
          <p:cNvPr id="5" name="TextBox 4">
            <a:extLst>
              <a:ext uri="{FF2B5EF4-FFF2-40B4-BE49-F238E27FC236}">
                <a16:creationId xmlns:a16="http://schemas.microsoft.com/office/drawing/2014/main" id="{3CB245C2-1333-A0F0-7AF3-EC1D2772DB1B}"/>
              </a:ext>
            </a:extLst>
          </p:cNvPr>
          <p:cNvSpPr txBox="1"/>
          <p:nvPr/>
        </p:nvSpPr>
        <p:spPr>
          <a:xfrm>
            <a:off x="5119805" y="5793276"/>
            <a:ext cx="8211844" cy="584775"/>
          </a:xfrm>
          <a:prstGeom prst="rect">
            <a:avLst/>
          </a:prstGeom>
          <a:noFill/>
        </p:spPr>
        <p:txBody>
          <a:bodyPr wrap="square" rtlCol="0">
            <a:spAutoFit/>
          </a:bodyPr>
          <a:lstStyle/>
          <a:p>
            <a:pPr algn="ctr"/>
            <a:r>
              <a:rPr lang="en-GB" sz="3200" dirty="0">
                <a:latin typeface="BBC Reith Sans XBold" panose="020B0803020204020204" pitchFamily="34" charset="0"/>
                <a:ea typeface="BBC Reith Sans XBold" panose="020B0803020204020204" pitchFamily="34" charset="0"/>
                <a:cs typeface="BBC Reith Sans XBold" panose="020B0803020204020204" pitchFamily="34" charset="0"/>
              </a:rPr>
              <a:t>Friday 17</a:t>
            </a:r>
            <a:r>
              <a:rPr lang="en-GB" sz="3200" baseline="30000" dirty="0">
                <a:latin typeface="BBC Reith Sans XBold" panose="020B0803020204020204" pitchFamily="34" charset="0"/>
                <a:ea typeface="BBC Reith Sans XBold" panose="020B0803020204020204" pitchFamily="34" charset="0"/>
                <a:cs typeface="BBC Reith Sans XBold" panose="020B0803020204020204" pitchFamily="34" charset="0"/>
              </a:rPr>
              <a:t>th</a:t>
            </a:r>
            <a:r>
              <a:rPr lang="en-GB" sz="3200" dirty="0">
                <a:latin typeface="BBC Reith Sans XBold" panose="020B0803020204020204" pitchFamily="34" charset="0"/>
                <a:ea typeface="BBC Reith Sans XBold" panose="020B0803020204020204" pitchFamily="34" charset="0"/>
                <a:cs typeface="BBC Reith Sans XBold" panose="020B0803020204020204" pitchFamily="34" charset="0"/>
              </a:rPr>
              <a:t> November 2023</a:t>
            </a:r>
          </a:p>
        </p:txBody>
      </p:sp>
      <p:sp>
        <p:nvSpPr>
          <p:cNvPr id="8" name="Oval 7">
            <a:extLst>
              <a:ext uri="{FF2B5EF4-FFF2-40B4-BE49-F238E27FC236}">
                <a16:creationId xmlns:a16="http://schemas.microsoft.com/office/drawing/2014/main" id="{27382FB6-24EC-1AB0-AFC6-ED34D10C86D6}"/>
              </a:ext>
            </a:extLst>
          </p:cNvPr>
          <p:cNvSpPr/>
          <p:nvPr/>
        </p:nvSpPr>
        <p:spPr>
          <a:xfrm>
            <a:off x="3912495" y="1188196"/>
            <a:ext cx="2414621" cy="2438610"/>
          </a:xfrm>
          <a:prstGeom prst="ellipse">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dirty="0">
                <a:solidFill>
                  <a:schemeClr val="tx1"/>
                </a:solidFill>
                <a:latin typeface="BBC Reith Sans" panose="020B0603020204020204" pitchFamily="34" charset="0"/>
                <a:ea typeface="BBC Reith Sans" panose="020B0603020204020204" pitchFamily="34" charset="0"/>
                <a:cs typeface="BBC Reith Sans" panose="020B0603020204020204" pitchFamily="34" charset="0"/>
              </a:rPr>
              <a:t>Inspiring stories from children we support</a:t>
            </a:r>
          </a:p>
        </p:txBody>
      </p:sp>
      <p:sp>
        <p:nvSpPr>
          <p:cNvPr id="9" name="Oval 8">
            <a:extLst>
              <a:ext uri="{FF2B5EF4-FFF2-40B4-BE49-F238E27FC236}">
                <a16:creationId xmlns:a16="http://schemas.microsoft.com/office/drawing/2014/main" id="{2E04FD27-C81F-95AF-9118-731E6AA822E1}"/>
              </a:ext>
            </a:extLst>
          </p:cNvPr>
          <p:cNvSpPr/>
          <p:nvPr/>
        </p:nvSpPr>
        <p:spPr>
          <a:xfrm>
            <a:off x="453706" y="1368814"/>
            <a:ext cx="2226919" cy="2264508"/>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dirty="0">
                <a:solidFill>
                  <a:schemeClr val="tx1"/>
                </a:solidFill>
                <a:latin typeface="BBC Reith Sans" panose="020B0603020204020204" pitchFamily="34" charset="0"/>
                <a:ea typeface="BBC Reith Sans" panose="020B0603020204020204" pitchFamily="34" charset="0"/>
                <a:cs typeface="BBC Reith Sans" panose="020B0603020204020204" pitchFamily="34" charset="0"/>
              </a:rPr>
              <a:t>Big night of TV!</a:t>
            </a:r>
          </a:p>
        </p:txBody>
      </p:sp>
      <p:sp>
        <p:nvSpPr>
          <p:cNvPr id="10" name="Oval 9">
            <a:extLst>
              <a:ext uri="{FF2B5EF4-FFF2-40B4-BE49-F238E27FC236}">
                <a16:creationId xmlns:a16="http://schemas.microsoft.com/office/drawing/2014/main" id="{56E0CEE4-1A8C-DA39-C8CA-993D050A3B0F}"/>
              </a:ext>
            </a:extLst>
          </p:cNvPr>
          <p:cNvSpPr/>
          <p:nvPr/>
        </p:nvSpPr>
        <p:spPr>
          <a:xfrm>
            <a:off x="1923221" y="3309259"/>
            <a:ext cx="2654734" cy="2644304"/>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2000" b="1" dirty="0">
                <a:solidFill>
                  <a:schemeClr val="bg1"/>
                </a:solidFill>
                <a:latin typeface="BBC Reith Sans" panose="020B0603020204020204" pitchFamily="34" charset="0"/>
                <a:ea typeface="BBC Reith Sans" panose="020B0603020204020204" pitchFamily="34" charset="0"/>
                <a:cs typeface="BBC Reith Sans" panose="020B0603020204020204" pitchFamily="34" charset="0"/>
              </a:rPr>
              <a:t>Fun performances and videos!</a:t>
            </a:r>
          </a:p>
        </p:txBody>
      </p:sp>
      <p:sp>
        <p:nvSpPr>
          <p:cNvPr id="13" name="Oval 12">
            <a:extLst>
              <a:ext uri="{FF2B5EF4-FFF2-40B4-BE49-F238E27FC236}">
                <a16:creationId xmlns:a16="http://schemas.microsoft.com/office/drawing/2014/main" id="{41DD194B-663D-5A62-6E19-AAC7621C4757}"/>
              </a:ext>
            </a:extLst>
          </p:cNvPr>
          <p:cNvSpPr/>
          <p:nvPr/>
        </p:nvSpPr>
        <p:spPr>
          <a:xfrm>
            <a:off x="6040855" y="2999756"/>
            <a:ext cx="2544710" cy="2541533"/>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dirty="0">
                <a:solidFill>
                  <a:schemeClr val="bg1"/>
                </a:solidFill>
                <a:latin typeface="BBC Reith Sans" panose="020B0603020204020204" pitchFamily="34" charset="0"/>
                <a:ea typeface="BBC Reith Sans" panose="020B0603020204020204" pitchFamily="34" charset="0"/>
                <a:cs typeface="BBC Reith Sans" panose="020B0603020204020204" pitchFamily="34" charset="0"/>
              </a:rPr>
              <a:t>People donate money when they’re watching the show</a:t>
            </a:r>
          </a:p>
        </p:txBody>
      </p:sp>
      <p:sp>
        <p:nvSpPr>
          <p:cNvPr id="14" name="Oval 13">
            <a:extLst>
              <a:ext uri="{FF2B5EF4-FFF2-40B4-BE49-F238E27FC236}">
                <a16:creationId xmlns:a16="http://schemas.microsoft.com/office/drawing/2014/main" id="{B5AB8E21-21B8-A9DB-8074-63C8078E71BF}"/>
              </a:ext>
            </a:extLst>
          </p:cNvPr>
          <p:cNvSpPr/>
          <p:nvPr/>
        </p:nvSpPr>
        <p:spPr>
          <a:xfrm>
            <a:off x="7506320" y="652255"/>
            <a:ext cx="2273873" cy="2196614"/>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en-US" sz="2000" dirty="0">
                <a:solidFill>
                  <a:schemeClr val="tx1"/>
                </a:solidFill>
                <a:latin typeface="BBC Reith Sans" panose="020B0603020204020204" pitchFamily="34" charset="0"/>
                <a:ea typeface="BBC Reith Sans" panose="020B0603020204020204" pitchFamily="34" charset="0"/>
                <a:cs typeface="BBC Reith Sans" panose="020B0603020204020204" pitchFamily="34" charset="0"/>
              </a:rPr>
              <a:t>Share how much money we raised that year!</a:t>
            </a:r>
            <a:endParaRPr lang="en-US" sz="2000" b="1" dirty="0">
              <a:solidFill>
                <a:schemeClr val="tx1"/>
              </a:solidFill>
              <a:latin typeface="BBC Reith Sans" panose="020B0603020204020204" pitchFamily="34" charset="0"/>
              <a:ea typeface="BBC Reith Sans" panose="020B0603020204020204" pitchFamily="34" charset="0"/>
              <a:cs typeface="BBC Reith Sans" panose="020B0603020204020204" pitchFamily="34" charset="0"/>
            </a:endParaRPr>
          </a:p>
        </p:txBody>
      </p:sp>
    </p:spTree>
    <p:extLst>
      <p:ext uri="{BB962C8B-B14F-4D97-AF65-F5344CB8AC3E}">
        <p14:creationId xmlns:p14="http://schemas.microsoft.com/office/powerpoint/2010/main" val="29488188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3204568-4420-9A54-88AD-B387AB290240}"/>
              </a:ext>
            </a:extLst>
          </p:cNvPr>
          <p:cNvSpPr/>
          <p:nvPr/>
        </p:nvSpPr>
        <p:spPr>
          <a:xfrm>
            <a:off x="14079" y="-7919"/>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6F940BDA-B524-A63D-2B31-3D3C954860C9}"/>
              </a:ext>
            </a:extLst>
          </p:cNvPr>
          <p:cNvPicPr>
            <a:picLocks noChangeAspect="1"/>
          </p:cNvPicPr>
          <p:nvPr/>
        </p:nvPicPr>
        <p:blipFill>
          <a:blip r:embed="rId3"/>
          <a:srcRect/>
          <a:stretch/>
        </p:blipFill>
        <p:spPr>
          <a:xfrm flipH="1">
            <a:off x="14079" y="0"/>
            <a:ext cx="12163842" cy="6842161"/>
          </a:xfrm>
          <a:prstGeom prst="rect">
            <a:avLst/>
          </a:prstGeom>
        </p:spPr>
      </p:pic>
      <p:sp>
        <p:nvSpPr>
          <p:cNvPr id="13" name="Title 7">
            <a:extLst>
              <a:ext uri="{FF2B5EF4-FFF2-40B4-BE49-F238E27FC236}">
                <a16:creationId xmlns:a16="http://schemas.microsoft.com/office/drawing/2014/main" id="{00EF59D9-2090-F2B9-99AA-3F85DE08E2F2}"/>
              </a:ext>
            </a:extLst>
          </p:cNvPr>
          <p:cNvSpPr txBox="1">
            <a:spLocks/>
          </p:cNvSpPr>
          <p:nvPr/>
        </p:nvSpPr>
        <p:spPr>
          <a:xfrm>
            <a:off x="558365" y="363783"/>
            <a:ext cx="5181423" cy="67968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latin typeface="BBC Reith Sans XBold" panose="020B0603020204020204" pitchFamily="34" charset="0"/>
                <a:ea typeface="BBC Reith Sans XBold" panose="020B0603020204020204" pitchFamily="34" charset="0"/>
                <a:cs typeface="BBC Reith Sans XBold" panose="020B0603020204020204" pitchFamily="34" charset="0"/>
              </a:rPr>
              <a:t>How Can You Get Involved?</a:t>
            </a:r>
          </a:p>
        </p:txBody>
      </p:sp>
      <p:sp>
        <p:nvSpPr>
          <p:cNvPr id="7" name="Rectangle 6">
            <a:extLst>
              <a:ext uri="{FF2B5EF4-FFF2-40B4-BE49-F238E27FC236}">
                <a16:creationId xmlns:a16="http://schemas.microsoft.com/office/drawing/2014/main" id="{F3B26964-5978-8A75-B806-D7349559D1AA}"/>
              </a:ext>
            </a:extLst>
          </p:cNvPr>
          <p:cNvSpPr/>
          <p:nvPr/>
        </p:nvSpPr>
        <p:spPr>
          <a:xfrm>
            <a:off x="5859707" y="188024"/>
            <a:ext cx="6096000" cy="31568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ysClr val="windowText" lastClr="000000"/>
                </a:solidFill>
              </a:rPr>
              <a:t>Image</a:t>
            </a:r>
          </a:p>
        </p:txBody>
      </p:sp>
      <p:sp>
        <p:nvSpPr>
          <p:cNvPr id="10" name="Rectangle 9">
            <a:extLst>
              <a:ext uri="{FF2B5EF4-FFF2-40B4-BE49-F238E27FC236}">
                <a16:creationId xmlns:a16="http://schemas.microsoft.com/office/drawing/2014/main" id="{947DF71A-BDD2-0039-A1B4-F45511F1C7EF}"/>
              </a:ext>
            </a:extLst>
          </p:cNvPr>
          <p:cNvSpPr/>
          <p:nvPr/>
        </p:nvSpPr>
        <p:spPr>
          <a:xfrm>
            <a:off x="5859707" y="3517465"/>
            <a:ext cx="6096000" cy="31568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rPr>
              <a:t>Image</a:t>
            </a:r>
          </a:p>
        </p:txBody>
      </p:sp>
      <p:pic>
        <p:nvPicPr>
          <p:cNvPr id="11" name="Picture 10">
            <a:extLst>
              <a:ext uri="{FF2B5EF4-FFF2-40B4-BE49-F238E27FC236}">
                <a16:creationId xmlns:a16="http://schemas.microsoft.com/office/drawing/2014/main" id="{22A77C70-B03D-BA6D-DB3D-FF411094354A}"/>
              </a:ext>
            </a:extLst>
          </p:cNvPr>
          <p:cNvPicPr>
            <a:picLocks noChangeAspect="1"/>
          </p:cNvPicPr>
          <p:nvPr/>
        </p:nvPicPr>
        <p:blipFill>
          <a:blip r:embed="rId4"/>
          <a:stretch>
            <a:fillRect/>
          </a:stretch>
        </p:blipFill>
        <p:spPr>
          <a:xfrm>
            <a:off x="27949" y="6170398"/>
            <a:ext cx="3548743" cy="679683"/>
          </a:xfrm>
          <a:prstGeom prst="rect">
            <a:avLst/>
          </a:prstGeom>
        </p:spPr>
      </p:pic>
      <p:sp>
        <p:nvSpPr>
          <p:cNvPr id="6" name="Oval 5">
            <a:extLst>
              <a:ext uri="{FF2B5EF4-FFF2-40B4-BE49-F238E27FC236}">
                <a16:creationId xmlns:a16="http://schemas.microsoft.com/office/drawing/2014/main" id="{326F504C-FA8C-3866-ACB7-50E3C5148899}"/>
              </a:ext>
            </a:extLst>
          </p:cNvPr>
          <p:cNvSpPr/>
          <p:nvPr/>
        </p:nvSpPr>
        <p:spPr>
          <a:xfrm>
            <a:off x="3424993" y="1717706"/>
            <a:ext cx="2224511" cy="2246127"/>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dirty="0">
                <a:solidFill>
                  <a:schemeClr val="tx1"/>
                </a:solidFill>
                <a:latin typeface="BBC Reith Sans" panose="020B0603020204020204" pitchFamily="34" charset="0"/>
                <a:ea typeface="BBC Reith Sans" panose="020B0603020204020204" pitchFamily="34" charset="0"/>
                <a:cs typeface="BBC Reith Sans" panose="020B0603020204020204" pitchFamily="34" charset="0"/>
              </a:rPr>
              <a:t>Spotty Fancy Dress</a:t>
            </a:r>
          </a:p>
        </p:txBody>
      </p:sp>
      <p:sp>
        <p:nvSpPr>
          <p:cNvPr id="8" name="Oval 7">
            <a:extLst>
              <a:ext uri="{FF2B5EF4-FFF2-40B4-BE49-F238E27FC236}">
                <a16:creationId xmlns:a16="http://schemas.microsoft.com/office/drawing/2014/main" id="{E98B6DF0-FD35-24F5-1ED4-16805B7E81CF}"/>
              </a:ext>
            </a:extLst>
          </p:cNvPr>
          <p:cNvSpPr/>
          <p:nvPr/>
        </p:nvSpPr>
        <p:spPr>
          <a:xfrm>
            <a:off x="1637225" y="3567361"/>
            <a:ext cx="2080846" cy="2080846"/>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dirty="0">
                <a:solidFill>
                  <a:schemeClr val="tx1"/>
                </a:solidFill>
                <a:latin typeface="BBC Reith Sans" panose="020B0603020204020204" pitchFamily="34" charset="0"/>
                <a:ea typeface="BBC Reith Sans" panose="020B0603020204020204" pitchFamily="34" charset="0"/>
                <a:cs typeface="BBC Reith Sans" panose="020B0603020204020204" pitchFamily="34" charset="0"/>
              </a:rPr>
              <a:t>Bake Sale</a:t>
            </a:r>
          </a:p>
        </p:txBody>
      </p:sp>
      <p:sp>
        <p:nvSpPr>
          <p:cNvPr id="12" name="Oval 11">
            <a:extLst>
              <a:ext uri="{FF2B5EF4-FFF2-40B4-BE49-F238E27FC236}">
                <a16:creationId xmlns:a16="http://schemas.microsoft.com/office/drawing/2014/main" id="{D092629A-B41D-E449-395E-15588A6A3573}"/>
              </a:ext>
            </a:extLst>
          </p:cNvPr>
          <p:cNvSpPr/>
          <p:nvPr/>
        </p:nvSpPr>
        <p:spPr>
          <a:xfrm>
            <a:off x="519190" y="1407249"/>
            <a:ext cx="2080846" cy="2080846"/>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2000" b="1" dirty="0">
                <a:solidFill>
                  <a:schemeClr val="tx1"/>
                </a:solidFill>
                <a:latin typeface="BBC Reith Sans" panose="020B0603020204020204" pitchFamily="34" charset="0"/>
                <a:ea typeface="BBC Reith Sans" panose="020B0603020204020204" pitchFamily="34" charset="0"/>
                <a:cs typeface="BBC Reith Sans" panose="020B0603020204020204" pitchFamily="34" charset="0"/>
              </a:rPr>
              <a:t>Pudsey </a:t>
            </a:r>
            <a:r>
              <a:rPr lang="en-US" sz="2000" b="1" dirty="0" err="1">
                <a:solidFill>
                  <a:schemeClr val="tx1"/>
                </a:solidFill>
                <a:latin typeface="BBC Reith Sans" panose="020B0603020204020204" pitchFamily="34" charset="0"/>
                <a:ea typeface="BBC Reith Sans" panose="020B0603020204020204" pitchFamily="34" charset="0"/>
                <a:cs typeface="BBC Reith Sans" panose="020B0603020204020204" pitchFamily="34" charset="0"/>
              </a:rPr>
              <a:t>Bearpees</a:t>
            </a:r>
            <a:r>
              <a:rPr lang="en-US" sz="2000" b="1" dirty="0">
                <a:solidFill>
                  <a:schemeClr val="tx1"/>
                </a:solidFill>
                <a:latin typeface="BBC Reith Sans" panose="020B0603020204020204" pitchFamily="34" charset="0"/>
                <a:ea typeface="BBC Reith Sans" panose="020B0603020204020204" pitchFamily="34" charset="0"/>
                <a:cs typeface="BBC Reith Sans" panose="020B0603020204020204" pitchFamily="34" charset="0"/>
              </a:rPr>
              <a:t> Challenge!</a:t>
            </a:r>
          </a:p>
        </p:txBody>
      </p:sp>
      <p:sp>
        <p:nvSpPr>
          <p:cNvPr id="15" name="Oval 14">
            <a:extLst>
              <a:ext uri="{FF2B5EF4-FFF2-40B4-BE49-F238E27FC236}">
                <a16:creationId xmlns:a16="http://schemas.microsoft.com/office/drawing/2014/main" id="{176E6918-CABF-CF05-EF7A-E4ECD8744FEF}"/>
              </a:ext>
            </a:extLst>
          </p:cNvPr>
          <p:cNvSpPr/>
          <p:nvPr/>
        </p:nvSpPr>
        <p:spPr>
          <a:xfrm>
            <a:off x="3054424" y="1239069"/>
            <a:ext cx="550271" cy="530988"/>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000" b="1" dirty="0">
              <a:solidFill>
                <a:schemeClr val="bg1"/>
              </a:solidFill>
              <a:latin typeface="BBC Reith Sans" panose="020B0603020204020204" pitchFamily="34" charset="0"/>
              <a:ea typeface="BBC Reith Sans" panose="020B0603020204020204" pitchFamily="34" charset="0"/>
              <a:cs typeface="BBC Reith Sans" panose="020B0603020204020204" pitchFamily="34" charset="0"/>
            </a:endParaRPr>
          </a:p>
        </p:txBody>
      </p:sp>
      <p:pic>
        <p:nvPicPr>
          <p:cNvPr id="3" name="Picture 2">
            <a:extLst>
              <a:ext uri="{FF2B5EF4-FFF2-40B4-BE49-F238E27FC236}">
                <a16:creationId xmlns:a16="http://schemas.microsoft.com/office/drawing/2014/main" id="{C113DD7B-B2CB-B9EF-83C6-BEB8BB13F6C4}"/>
              </a:ext>
            </a:extLst>
          </p:cNvPr>
          <p:cNvPicPr>
            <a:picLocks noChangeAspect="1"/>
          </p:cNvPicPr>
          <p:nvPr/>
        </p:nvPicPr>
        <p:blipFill>
          <a:blip r:embed="rId5"/>
          <a:srcRect l="19" r="19"/>
          <a:stretch/>
        </p:blipFill>
        <p:spPr>
          <a:xfrm>
            <a:off x="5859707" y="188023"/>
            <a:ext cx="6130404" cy="3161603"/>
          </a:xfrm>
          <a:prstGeom prst="rect">
            <a:avLst/>
          </a:prstGeom>
        </p:spPr>
      </p:pic>
      <p:pic>
        <p:nvPicPr>
          <p:cNvPr id="5" name="Picture 2">
            <a:extLst>
              <a:ext uri="{FF2B5EF4-FFF2-40B4-BE49-F238E27FC236}">
                <a16:creationId xmlns:a16="http://schemas.microsoft.com/office/drawing/2014/main" id="{F8D80744-FAB5-5427-36B2-C945A2B293E6}"/>
              </a:ext>
            </a:extLst>
          </p:cNvPr>
          <p:cNvPicPr>
            <a:picLocks noChangeAspect="1" noChangeArrowheads="1"/>
          </p:cNvPicPr>
          <p:nvPr/>
        </p:nvPicPr>
        <p:blipFill>
          <a:blip r:embed="rId6"/>
          <a:srcRect t="33" b="33"/>
          <a:stretch/>
        </p:blipFill>
        <p:spPr bwMode="auto">
          <a:xfrm>
            <a:off x="5859707" y="3497081"/>
            <a:ext cx="6096000" cy="3172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8478486"/>
      </p:ext>
    </p:extLst>
  </p:cSld>
  <p:clrMapOvr>
    <a:masterClrMapping/>
  </p:clrMapOvr>
</p:sld>
</file>

<file path=ppt/theme/theme1.xml><?xml version="1.0" encoding="utf-8"?>
<a:theme xmlns:a="http://schemas.openxmlformats.org/drawingml/2006/main" name="Office Theme">
  <a:themeElements>
    <a:clrScheme name="Custom 2">
      <a:dk1>
        <a:srgbClr val="000000"/>
      </a:dk1>
      <a:lt1>
        <a:srgbClr val="FFFFFF"/>
      </a:lt1>
      <a:dk2>
        <a:srgbClr val="000000"/>
      </a:dk2>
      <a:lt2>
        <a:srgbClr val="F9F6ED"/>
      </a:lt2>
      <a:accent1>
        <a:srgbClr val="F7BC30"/>
      </a:accent1>
      <a:accent2>
        <a:srgbClr val="03A77F"/>
      </a:accent2>
      <a:accent3>
        <a:srgbClr val="26C8E1"/>
      </a:accent3>
      <a:accent4>
        <a:srgbClr val="AB7FD3"/>
      </a:accent4>
      <a:accent5>
        <a:srgbClr val="FBD9DB"/>
      </a:accent5>
      <a:accent6>
        <a:srgbClr val="F3592C"/>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cb4aef3b-88ee-4863-8d69-218951251fff"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816FE1DDF47A04FBEABDA39E62A6BCD" ma:contentTypeVersion="14" ma:contentTypeDescription="Create a new document." ma:contentTypeScope="" ma:versionID="a82a8a3f4dddfe85edc43f3dda8b0aca">
  <xsd:schema xmlns:xsd="http://www.w3.org/2001/XMLSchema" xmlns:xs="http://www.w3.org/2001/XMLSchema" xmlns:p="http://schemas.microsoft.com/office/2006/metadata/properties" xmlns:ns3="cb4aef3b-88ee-4863-8d69-218951251fff" xmlns:ns4="8b843858-e86e-46c7-b97c-379cbafe6d1e" targetNamespace="http://schemas.microsoft.com/office/2006/metadata/properties" ma:root="true" ma:fieldsID="3788e33706f604cbba3058a38c8dbaa1" ns3:_="" ns4:_="">
    <xsd:import namespace="cb4aef3b-88ee-4863-8d69-218951251fff"/>
    <xsd:import namespace="8b843858-e86e-46c7-b97c-379cbafe6d1e"/>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LengthInSeconds" minOccurs="0"/>
                <xsd:element ref="ns3:MediaServiceAutoTags" minOccurs="0"/>
                <xsd:element ref="ns3:MediaServiceGenerationTime" minOccurs="0"/>
                <xsd:element ref="ns3:MediaServiceEventHashCode" minOccurs="0"/>
                <xsd:element ref="ns3:MediaServiceOCR" minOccurs="0"/>
                <xsd:element ref="ns3:_activity" minOccurs="0"/>
                <xsd:element ref="ns3:MediaServiceObjectDetectorVersion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b4aef3b-88ee-4863-8d69-218951251f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_activity" ma:index="19" nillable="true" ma:displayName="_activity" ma:hidden="true" ma:internalName="_activity">
      <xsd:simpleType>
        <xsd:restriction base="dms:Note"/>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Location" ma:index="21"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b843858-e86e-46c7-b97c-379cbafe6d1e"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0E1A42C-B971-4E1A-AF6B-CA73B0AA1AE3}">
  <ds:schemaRefs>
    <ds:schemaRef ds:uri="http://schemas.microsoft.com/sharepoint/v3/contenttype/forms"/>
  </ds:schemaRefs>
</ds:datastoreItem>
</file>

<file path=customXml/itemProps2.xml><?xml version="1.0" encoding="utf-8"?>
<ds:datastoreItem xmlns:ds="http://schemas.openxmlformats.org/officeDocument/2006/customXml" ds:itemID="{720CA1E3-DCDD-4F20-9DAD-52853D49D8E1}">
  <ds:schemaRefs>
    <ds:schemaRef ds:uri="8b843858-e86e-46c7-b97c-379cbafe6d1e"/>
    <ds:schemaRef ds:uri="http://schemas.microsoft.com/office/2006/documentManagement/types"/>
    <ds:schemaRef ds:uri="cb4aef3b-88ee-4863-8d69-218951251fff"/>
    <ds:schemaRef ds:uri="http://schemas.microsoft.com/office/2006/metadata/properties"/>
    <ds:schemaRef ds:uri="http://purl.org/dc/elements/1.1/"/>
    <ds:schemaRef ds:uri="http://schemas.openxmlformats.org/package/2006/metadata/core-properties"/>
    <ds:schemaRef ds:uri="http://purl.org/dc/term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7D221F95-16DF-4F72-8E1B-E8DBC2F97E9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b4aef3b-88ee-4863-8d69-218951251fff"/>
    <ds:schemaRef ds:uri="8b843858-e86e-46c7-b97c-379cbafe6d1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36</TotalTime>
  <Words>1352</Words>
  <Application>Microsoft Macintosh PowerPoint</Application>
  <PresentationFormat>Widescreen</PresentationFormat>
  <Paragraphs>113</Paragraphs>
  <Slides>11</Slides>
  <Notes>10</Notes>
  <HiddenSlides>0</HiddenSlides>
  <MMClips>3</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BBC Reith Sans</vt:lpstr>
      <vt:lpstr>BBC Reith Sans XBold</vt:lpstr>
      <vt:lpstr>Calibri</vt:lpstr>
      <vt:lpstr>Calibri Light</vt:lpstr>
      <vt:lpstr>Twinkl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HEADER</dc:title>
  <dc:creator>Shushana Brennan</dc:creator>
  <cp:lastModifiedBy>Shushana Brennan</cp:lastModifiedBy>
  <cp:revision>47</cp:revision>
  <dcterms:created xsi:type="dcterms:W3CDTF">2022-06-01T14:52:44Z</dcterms:created>
  <dcterms:modified xsi:type="dcterms:W3CDTF">2023-10-23T13:08:31Z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0x0101000816FE1DDF47A04FBEABDA39E62A6BCD</vt:lpwstr>
  </property>
  <property fmtid="{D5CDD505-2E9C-101B-9397-08002B2CF9AE}" pid="3" name="MediaServiceImageTags">
    <vt:lpwstr/>
  </property>
</Properties>
</file>