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handoutMasterIdLst>
    <p:handoutMasterId r:id="rId7"/>
  </p:handoutMasterIdLst>
  <p:sldIdLst>
    <p:sldId id="256" r:id="rId2"/>
    <p:sldId id="258" r:id="rId3"/>
    <p:sldId id="259" r:id="rId4"/>
    <p:sldId id="263" r:id="rId5"/>
    <p:sldId id="260" r:id="rId6"/>
  </p:sldIdLst>
  <p:sldSz cx="9144000" cy="6858000" type="screen4x3"/>
  <p:notesSz cx="6858000" cy="9144000"/>
  <p:embeddedFontLst>
    <p:embeddedFont>
      <p:font typeface="Calibri" panose="020F0502020204030204" pitchFamily="34" charset="0"/>
      <p:regular r:id="rId8"/>
      <p:bold r:id="rId9"/>
      <p:italic r:id="rId10"/>
      <p:boldItalic r:id="rId11"/>
    </p:embeddedFont>
    <p:embeddedFont>
      <p:font typeface="Open Sans" panose="020B0606030504020204" pitchFamily="34" charset="0"/>
      <p:regular r:id="rId12"/>
      <p:bold r:id="rId13"/>
      <p:italic r:id="rId14"/>
      <p:boldItalic r:id="rId15"/>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459" userDrawn="1">
          <p15:clr>
            <a:srgbClr val="A4A3A4"/>
          </p15:clr>
        </p15:guide>
        <p15:guide id="2" pos="2880" userDrawn="1">
          <p15:clr>
            <a:srgbClr val="A4A3A4"/>
          </p15:clr>
        </p15:guide>
        <p15:guide id="3" pos="5488" userDrawn="1">
          <p15:clr>
            <a:srgbClr val="A4A3A4"/>
          </p15:clr>
        </p15:guide>
        <p15:guide id="4" pos="272" userDrawn="1">
          <p15:clr>
            <a:srgbClr val="A4A3A4"/>
          </p15:clr>
        </p15:guide>
        <p15:guide id="5" orient="horz" pos="2160" userDrawn="1">
          <p15:clr>
            <a:srgbClr val="A4A3A4"/>
          </p15:clr>
        </p15:guide>
        <p15:guide id="6" orient="horz" pos="4042" userDrawn="1">
          <p15:clr>
            <a:srgbClr val="A4A3A4"/>
          </p15:clr>
        </p15:guide>
        <p15:guide id="7" userDrawn="1">
          <p15:clr>
            <a:srgbClr val="A4A3A4"/>
          </p15:clr>
        </p15:guide>
        <p15:guide id="8" pos="5760" userDrawn="1">
          <p15:clr>
            <a:srgbClr val="A4A3A4"/>
          </p15:clr>
        </p15:guide>
        <p15:guide id="9" orient="horz" userDrawn="1">
          <p15:clr>
            <a:srgbClr val="A4A3A4"/>
          </p15:clr>
        </p15:guide>
        <p15:guide id="10" orient="horz" pos="4320" userDrawn="1">
          <p15:clr>
            <a:srgbClr val="A4A3A4"/>
          </p15:clr>
        </p15:guide>
        <p15:guide id="12" orient="horz" pos="686" userDrawn="1">
          <p15:clr>
            <a:srgbClr val="A4A3A4"/>
          </p15:clr>
        </p15:guide>
        <p15:guide id="13" orient="horz" pos="867" userDrawn="1">
          <p15:clr>
            <a:srgbClr val="A4A3A4"/>
          </p15:clr>
        </p15:guide>
        <p15:guide id="14" orient="horz" pos="27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A42B"/>
    <a:srgbClr val="FFAB2D"/>
    <a:srgbClr val="DC9328"/>
    <a:srgbClr val="357F71"/>
    <a:srgbClr val="456F67"/>
    <a:srgbClr val="E7A23D"/>
    <a:srgbClr val="EDBA6C"/>
    <a:srgbClr val="809141"/>
    <a:srgbClr val="2C7DA6"/>
    <a:srgbClr val="698F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478" autoAdjust="0"/>
    <p:restoredTop sz="94660"/>
  </p:normalViewPr>
  <p:slideViewPr>
    <p:cSldViewPr snapToGrid="0" showGuides="1">
      <p:cViewPr varScale="1">
        <p:scale>
          <a:sx n="105" d="100"/>
          <a:sy n="105" d="100"/>
        </p:scale>
        <p:origin x="208" y="568"/>
      </p:cViewPr>
      <p:guideLst>
        <p:guide orient="horz" pos="459"/>
        <p:guide pos="2880"/>
        <p:guide pos="5488"/>
        <p:guide pos="272"/>
        <p:guide orient="horz" pos="2160"/>
        <p:guide orient="horz" pos="4042"/>
        <p:guide/>
        <p:guide pos="5760"/>
        <p:guide orient="horz"/>
        <p:guide orient="horz" pos="4320"/>
        <p:guide orient="horz" pos="686"/>
        <p:guide orient="horz" pos="867"/>
        <p:guide orient="horz" pos="278"/>
      </p:guideLst>
    </p:cSldViewPr>
  </p:slideViewPr>
  <p:notesTextViewPr>
    <p:cViewPr>
      <p:scale>
        <a:sx n="3" d="2"/>
        <a:sy n="3" d="2"/>
      </p:scale>
      <p:origin x="0" y="0"/>
    </p:cViewPr>
  </p:notesTextViewPr>
  <p:sorterViewPr>
    <p:cViewPr>
      <p:scale>
        <a:sx n="100" d="100"/>
        <a:sy n="100" d="100"/>
      </p:scale>
      <p:origin x="0" y="0"/>
    </p:cViewPr>
  </p:sorterViewPr>
  <p:notesViewPr>
    <p:cSldViewPr snapToGrid="0" showGuides="1">
      <p:cViewPr varScale="1">
        <p:scale>
          <a:sx n="90" d="100"/>
          <a:sy n="90" d="100"/>
        </p:scale>
        <p:origin x="3696"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font" Target="fonts/font8.fntdata"/><Relationship Id="rId10" Type="http://schemas.openxmlformats.org/officeDocument/2006/relationships/font" Target="fonts/font3.fntdata"/><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3E23B0-7AFB-419F-88ED-9863E094EC0D}" type="datetimeFigureOut">
              <a:rPr lang="en-GB" smtClean="0"/>
              <a:t>04/08/2020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115618-F096-47F9-A2E0-5659E59688C3}" type="slidenum">
              <a:rPr lang="en-GB" smtClean="0"/>
              <a:t>‹#›</a:t>
            </a:fld>
            <a:endParaRPr lang="en-GB"/>
          </a:p>
        </p:txBody>
      </p:sp>
    </p:spTree>
    <p:extLst>
      <p:ext uri="{BB962C8B-B14F-4D97-AF65-F5344CB8AC3E}">
        <p14:creationId xmlns:p14="http://schemas.microsoft.com/office/powerpoint/2010/main" val="426624011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0% Whit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0" y="0"/>
            <a:ext cx="9137920" cy="6858000"/>
          </a:xfrm>
          <a:prstGeom prst="rect">
            <a:avLst/>
          </a:prstGeom>
        </p:spPr>
      </p:pic>
    </p:spTree>
    <p:extLst>
      <p:ext uri="{BB962C8B-B14F-4D97-AF65-F5344CB8AC3E}">
        <p14:creationId xmlns:p14="http://schemas.microsoft.com/office/powerpoint/2010/main" val="2052896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p:bg>
      <p:bgPr>
        <a:solidFill>
          <a:schemeClr val="accent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0" y="0"/>
            <a:ext cx="9137920" cy="6858000"/>
          </a:xfrm>
          <a:prstGeom prst="rect">
            <a:avLst/>
          </a:prstGeom>
        </p:spPr>
      </p:pic>
    </p:spTree>
    <p:extLst>
      <p:ext uri="{BB962C8B-B14F-4D97-AF65-F5344CB8AC3E}">
        <p14:creationId xmlns:p14="http://schemas.microsoft.com/office/powerpoint/2010/main" val="2241557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5% White">
    <p:bg>
      <p:bgPr>
        <a:solidFill>
          <a:schemeClr val="accent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0" y="0"/>
            <a:ext cx="9137920" cy="6858000"/>
          </a:xfrm>
          <a:prstGeom prst="rect">
            <a:avLst/>
          </a:prstGeom>
        </p:spPr>
      </p:pic>
    </p:spTree>
    <p:extLst>
      <p:ext uri="{BB962C8B-B14F-4D97-AF65-F5344CB8AC3E}">
        <p14:creationId xmlns:p14="http://schemas.microsoft.com/office/powerpoint/2010/main" val="20882981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0% White">
    <p:bg>
      <p:bgPr>
        <a:solidFill>
          <a:schemeClr val="accent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0" y="0"/>
            <a:ext cx="9137920" cy="6858000"/>
          </a:xfrm>
          <a:prstGeom prst="rect">
            <a:avLst/>
          </a:prstGeom>
        </p:spPr>
      </p:pic>
    </p:spTree>
    <p:extLst>
      <p:ext uri="{BB962C8B-B14F-4D97-AF65-F5344CB8AC3E}">
        <p14:creationId xmlns:p14="http://schemas.microsoft.com/office/powerpoint/2010/main" val="20340394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5% Whit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0" y="0"/>
            <a:ext cx="9137920" cy="6858000"/>
          </a:xfrm>
          <a:prstGeom prst="rect">
            <a:avLst/>
          </a:prstGeom>
        </p:spPr>
      </p:pic>
    </p:spTree>
    <p:extLst>
      <p:ext uri="{BB962C8B-B14F-4D97-AF65-F5344CB8AC3E}">
        <p14:creationId xmlns:p14="http://schemas.microsoft.com/office/powerpoint/2010/main" val="1929456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5% White">
    <p:bg>
      <p:bgPr>
        <a:solidFill>
          <a:schemeClr val="accent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0" y="0"/>
            <a:ext cx="9137920" cy="6858000"/>
          </a:xfrm>
          <a:prstGeom prst="rect">
            <a:avLst/>
          </a:prstGeom>
        </p:spPr>
      </p:pic>
    </p:spTree>
    <p:extLst>
      <p:ext uri="{BB962C8B-B14F-4D97-AF65-F5344CB8AC3E}">
        <p14:creationId xmlns:p14="http://schemas.microsoft.com/office/powerpoint/2010/main" val="2145560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lid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0064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875463"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bg1"/>
                </a:solidFill>
                <a:latin typeface="+mn-lt"/>
              </a:defRPr>
            </a:lvl1pPr>
          </a:lstStyle>
          <a:p>
            <a:pPr>
              <a:defRPr/>
            </a:pPr>
            <a:fld id="{FC5A4305-8538-4AC5-A69B-BA0518FA21B2}" type="datetimeFigureOut">
              <a:rPr lang="en-GB"/>
              <a:pPr>
                <a:defRPr/>
              </a:pPr>
              <a:t>04/08/2020</a:t>
            </a:fld>
            <a:endParaRPr lang="en-GB" dirty="0"/>
          </a:p>
        </p:txBody>
      </p:sp>
    </p:spTree>
  </p:cSld>
  <p:clrMap bg1="lt1" tx1="dk1" bg2="lt2" tx2="dk2" accent1="accent1" accent2="accent2" accent3="accent3" accent4="accent4" accent5="accent5" accent6="accent6" hlink="hlink" folHlink="folHlink"/>
  <p:sldLayoutIdLst>
    <p:sldLayoutId id="2147483711" r:id="rId1"/>
    <p:sldLayoutId id="2147483717" r:id="rId2"/>
    <p:sldLayoutId id="2147483712" r:id="rId3"/>
    <p:sldLayoutId id="2147483713" r:id="rId4"/>
    <p:sldLayoutId id="2147483716" r:id="rId5"/>
    <p:sldLayoutId id="2147483714" r:id="rId6"/>
    <p:sldLayoutId id="2147483715" r:id="rId7"/>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twinkl.co.uk/resources/daily-debate" TargetMode="External"/><Relationship Id="rId2" Type="http://schemas.openxmlformats.org/officeDocument/2006/relationships/image" Target="../media/image7.jpg"/><Relationship Id="rId1" Type="http://schemas.openxmlformats.org/officeDocument/2006/relationships/slideLayout" Target="../slideLayouts/slideLayout7.xml"/><Relationship Id="rId4" Type="http://schemas.openxmlformats.org/officeDocument/2006/relationships/hyperlink" Target="https://www.twinkl.co.uk/resources/keystage3-ks3/keystage3-ks3-teachers-toolbox/return-to-school-teacher-toolbox-ks3-ks4"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twinkl.co.uk/resources/daily-debate" TargetMode="External"/><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www.twinkl.co.uk/resources/keystage3-ks3/keystage3-ks3-teachers-toolbox/return-to-school-teacher-toolbox-ks3-ks4" TargetMode="External"/><Relationship Id="rId2" Type="http://schemas.openxmlformats.org/officeDocument/2006/relationships/image" Target="../media/image9.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2417763" y="1701800"/>
            <a:ext cx="4319587" cy="2806700"/>
          </a:xfrm>
          <a:prstGeom prst="rect">
            <a:avLst/>
          </a:prstGeom>
          <a:solidFill>
            <a:srgbClr val="E7A23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5" name="Title 1"/>
          <p:cNvSpPr txBox="1">
            <a:spLocks/>
          </p:cNvSpPr>
          <p:nvPr/>
        </p:nvSpPr>
        <p:spPr bwMode="auto">
          <a:xfrm>
            <a:off x="2417763" y="2708721"/>
            <a:ext cx="4319587" cy="14102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eaLnBrk="1" hangingPunct="1"/>
            <a:r>
              <a:rPr lang="en-GB" altLang="en-US" b="1" dirty="0">
                <a:solidFill>
                  <a:schemeClr val="bg1"/>
                </a:solidFill>
                <a:latin typeface="Open Sans" panose="020B0606030504020204" pitchFamily="34" charset="0"/>
                <a:cs typeface="Open Sans" panose="020B0606030504020204" pitchFamily="34" charset="0"/>
              </a:rPr>
              <a:t>Getting to Know Me</a:t>
            </a:r>
          </a:p>
        </p:txBody>
      </p:sp>
      <p:sp>
        <p:nvSpPr>
          <p:cNvPr id="6" name="Title 1"/>
          <p:cNvSpPr txBox="1">
            <a:spLocks/>
          </p:cNvSpPr>
          <p:nvPr/>
        </p:nvSpPr>
        <p:spPr bwMode="auto">
          <a:xfrm>
            <a:off x="2417763" y="2116188"/>
            <a:ext cx="4319587"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GB" altLang="en-US" sz="2200" dirty="0">
                <a:solidFill>
                  <a:schemeClr val="bg1"/>
                </a:solidFill>
                <a:latin typeface="Open Sans" panose="020B0606030504020204" pitchFamily="34" charset="0"/>
                <a:ea typeface="Open Sans" panose="020B0606030504020204" pitchFamily="34" charset="0"/>
                <a:cs typeface="Open Sans" panose="020B0606030504020204" pitchFamily="34" charset="0"/>
              </a:rPr>
              <a:t>Tutor Time</a:t>
            </a:r>
          </a:p>
          <a:p>
            <a:pPr algn="ctr" eaLnBrk="1" hangingPunct="1"/>
            <a:endParaRPr lang="en-GB" altLang="en-US" sz="22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p:cNvCxnSpPr/>
          <p:nvPr/>
        </p:nvCxnSpPr>
        <p:spPr>
          <a:xfrm>
            <a:off x="3821430" y="2560320"/>
            <a:ext cx="150114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555875" y="1846263"/>
            <a:ext cx="4032250" cy="251936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9" name="Rectangle 8">
            <a:hlinkClick r:id="rId3"/>
            <a:extLst>
              <a:ext uri="{FF2B5EF4-FFF2-40B4-BE49-F238E27FC236}">
                <a16:creationId xmlns:a16="http://schemas.microsoft.com/office/drawing/2014/main" id="{D08A1746-D5A7-4C0F-B59A-963D7192C61B}"/>
              </a:ext>
            </a:extLst>
          </p:cNvPr>
          <p:cNvSpPr/>
          <p:nvPr/>
        </p:nvSpPr>
        <p:spPr>
          <a:xfrm>
            <a:off x="3816849" y="5669024"/>
            <a:ext cx="1510301" cy="5034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GB"/>
          </a:p>
        </p:txBody>
      </p:sp>
      <p:sp>
        <p:nvSpPr>
          <p:cNvPr id="10" name="Rectangle 9">
            <a:hlinkClick r:id="rId4"/>
            <a:extLst>
              <a:ext uri="{FF2B5EF4-FFF2-40B4-BE49-F238E27FC236}">
                <a16:creationId xmlns:a16="http://schemas.microsoft.com/office/drawing/2014/main" id="{59E4DD77-FE15-3343-BA40-5FBCB46D35DD}"/>
              </a:ext>
            </a:extLst>
          </p:cNvPr>
          <p:cNvSpPr/>
          <p:nvPr/>
        </p:nvSpPr>
        <p:spPr>
          <a:xfrm>
            <a:off x="3807933" y="5648623"/>
            <a:ext cx="1510301" cy="5034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GB"/>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a:hlinkClick r:id="rId3"/>
            <a:extLst>
              <a:ext uri="{FF2B5EF4-FFF2-40B4-BE49-F238E27FC236}">
                <a16:creationId xmlns:a16="http://schemas.microsoft.com/office/drawing/2014/main" id="{A364F929-EC7B-4AF1-8AE8-4A1C0831E5DB}"/>
              </a:ext>
            </a:extLst>
          </p:cNvPr>
          <p:cNvSpPr/>
          <p:nvPr/>
        </p:nvSpPr>
        <p:spPr>
          <a:xfrm>
            <a:off x="3816849" y="2977586"/>
            <a:ext cx="1510301" cy="5034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GB"/>
          </a:p>
        </p:txBody>
      </p:sp>
      <p:sp>
        <p:nvSpPr>
          <p:cNvPr id="4" name="Rounded Rectangle 3">
            <a:extLst>
              <a:ext uri="{FF2B5EF4-FFF2-40B4-BE49-F238E27FC236}">
                <a16:creationId xmlns:a16="http://schemas.microsoft.com/office/drawing/2014/main" id="{DE88261A-6FD7-9E43-8F91-DF4974D5B584}"/>
              </a:ext>
            </a:extLst>
          </p:cNvPr>
          <p:cNvSpPr/>
          <p:nvPr/>
        </p:nvSpPr>
        <p:spPr bwMode="auto">
          <a:xfrm>
            <a:off x="479426" y="1554520"/>
            <a:ext cx="8196263" cy="1423066"/>
          </a:xfrm>
          <a:prstGeom prst="roundRect">
            <a:avLst>
              <a:gd name="adj" fmla="val 0"/>
            </a:avLst>
          </a:prstGeom>
          <a:solidFill>
            <a:schemeClr val="bg1">
              <a:alpha val="95000"/>
            </a:schemeClr>
          </a:solidFill>
          <a:ln w="2540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solidFill>
                  <a:prstClr val="white"/>
                </a:solidFill>
                <a:latin typeface="Twinkl Light" pitchFamily="2" charset="0"/>
              </a:rPr>
              <a:t> </a:t>
            </a:r>
          </a:p>
        </p:txBody>
      </p:sp>
      <p:sp>
        <p:nvSpPr>
          <p:cNvPr id="5" name="Rounded Rectangle 4">
            <a:extLst>
              <a:ext uri="{FF2B5EF4-FFF2-40B4-BE49-F238E27FC236}">
                <a16:creationId xmlns:a16="http://schemas.microsoft.com/office/drawing/2014/main" id="{FF1DA7CD-3ECB-074A-B4C4-A5EE3131A157}"/>
              </a:ext>
            </a:extLst>
          </p:cNvPr>
          <p:cNvSpPr/>
          <p:nvPr/>
        </p:nvSpPr>
        <p:spPr bwMode="auto">
          <a:xfrm>
            <a:off x="479426" y="3130510"/>
            <a:ext cx="8196263" cy="2129534"/>
          </a:xfrm>
          <a:prstGeom prst="roundRect">
            <a:avLst>
              <a:gd name="adj" fmla="val 0"/>
            </a:avLst>
          </a:prstGeom>
          <a:solidFill>
            <a:schemeClr val="bg1">
              <a:alpha val="95000"/>
            </a:schemeClr>
          </a:solidFill>
          <a:ln w="2540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solidFill>
                  <a:prstClr val="white"/>
                </a:solidFill>
                <a:latin typeface="Twinkl Light" pitchFamily="2" charset="0"/>
              </a:rPr>
              <a:t> </a:t>
            </a:r>
          </a:p>
        </p:txBody>
      </p:sp>
      <p:sp>
        <p:nvSpPr>
          <p:cNvPr id="6" name="Content Placeholder 15">
            <a:extLst>
              <a:ext uri="{FF2B5EF4-FFF2-40B4-BE49-F238E27FC236}">
                <a16:creationId xmlns:a16="http://schemas.microsoft.com/office/drawing/2014/main" id="{DFC9C2B5-2799-D449-8A2C-067948B74845}"/>
              </a:ext>
            </a:extLst>
          </p:cNvPr>
          <p:cNvSpPr txBox="1">
            <a:spLocks/>
          </p:cNvSpPr>
          <p:nvPr/>
        </p:nvSpPr>
        <p:spPr bwMode="auto">
          <a:xfrm>
            <a:off x="684212" y="3986758"/>
            <a:ext cx="7775575" cy="948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marL="228600" indent="-228600">
              <a:defRPr>
                <a:solidFill>
                  <a:schemeClr val="tx1"/>
                </a:solidFill>
                <a:latin typeface="Clear Sans Light" panose="020B0303030202020304" pitchFamily="34" charset="0"/>
                <a:cs typeface="Arial" panose="020B0604020202020204" pitchFamily="34" charset="0"/>
              </a:defRPr>
            </a:lvl1pPr>
            <a:lvl2pPr marL="685800" indent="-228600">
              <a:defRPr>
                <a:solidFill>
                  <a:schemeClr val="tx1"/>
                </a:solidFill>
                <a:latin typeface="Clear Sans Light" panose="020B0303030202020304" pitchFamily="34" charset="0"/>
                <a:cs typeface="Arial" panose="020B0604020202020204" pitchFamily="34" charset="0"/>
              </a:defRPr>
            </a:lvl2pPr>
            <a:lvl3pPr marL="1143000" indent="-228600">
              <a:defRPr>
                <a:solidFill>
                  <a:schemeClr val="tx1"/>
                </a:solidFill>
                <a:latin typeface="Clear Sans Light" panose="020B0303030202020304" pitchFamily="34" charset="0"/>
                <a:cs typeface="Arial" panose="020B0604020202020204" pitchFamily="34" charset="0"/>
              </a:defRPr>
            </a:lvl3pPr>
            <a:lvl4pPr marL="1600200" indent="-228600">
              <a:defRPr>
                <a:solidFill>
                  <a:schemeClr val="tx1"/>
                </a:solidFill>
                <a:latin typeface="Clear Sans Light" panose="020B0303030202020304" pitchFamily="34" charset="0"/>
                <a:cs typeface="Arial" panose="020B0604020202020204" pitchFamily="34" charset="0"/>
              </a:defRPr>
            </a:lvl4pPr>
            <a:lvl5pPr marL="2057400" indent="-228600">
              <a:defRPr>
                <a:solidFill>
                  <a:schemeClr val="tx1"/>
                </a:solidFill>
                <a:latin typeface="Clear Sans Light" panose="020B03030302020203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9pPr>
          </a:lstStyle>
          <a:p>
            <a:pPr>
              <a:lnSpc>
                <a:spcPct val="90000"/>
              </a:lnSpc>
              <a:spcBef>
                <a:spcPts val="1000"/>
              </a:spcBef>
              <a:buFont typeface="Arial" panose="020B0604020202020204" pitchFamily="34" charset="0"/>
              <a:buChar char="•"/>
            </a:pPr>
            <a:r>
              <a:rPr lang="en-GB" altLang="en-US" sz="1600" dirty="0">
                <a:solidFill>
                  <a:srgbClr val="1C1C1C"/>
                </a:solidFill>
                <a:latin typeface="Open Sans" panose="020B0606030504020204" pitchFamily="34" charset="0"/>
                <a:ea typeface="Open Sans" panose="020B0606030504020204" pitchFamily="34" charset="0"/>
                <a:cs typeface="Open Sans" panose="020B0606030504020204" pitchFamily="34" charset="0"/>
              </a:rPr>
              <a:t>To identify likes and dislikes.</a:t>
            </a:r>
          </a:p>
          <a:p>
            <a:pPr>
              <a:lnSpc>
                <a:spcPct val="90000"/>
              </a:lnSpc>
              <a:spcBef>
                <a:spcPts val="1000"/>
              </a:spcBef>
              <a:buFont typeface="Arial" panose="020B0604020202020204" pitchFamily="34" charset="0"/>
              <a:buChar char="•"/>
            </a:pPr>
            <a:r>
              <a:rPr lang="en-GB" altLang="en-US" sz="1600" dirty="0">
                <a:solidFill>
                  <a:srgbClr val="1C1C1C"/>
                </a:solidFill>
                <a:latin typeface="Open Sans" panose="020B0606030504020204" pitchFamily="34" charset="0"/>
                <a:ea typeface="Open Sans" panose="020B0606030504020204" pitchFamily="34" charset="0"/>
                <a:cs typeface="Open Sans" panose="020B0606030504020204" pitchFamily="34" charset="0"/>
              </a:rPr>
              <a:t>To identify areas of strength.</a:t>
            </a:r>
          </a:p>
          <a:p>
            <a:pPr>
              <a:lnSpc>
                <a:spcPct val="90000"/>
              </a:lnSpc>
              <a:spcBef>
                <a:spcPts val="1000"/>
              </a:spcBef>
              <a:buFont typeface="Arial" panose="020B0604020202020204" pitchFamily="34" charset="0"/>
              <a:buChar char="•"/>
            </a:pPr>
            <a:r>
              <a:rPr lang="en-GB" altLang="en-US" sz="1600" dirty="0">
                <a:solidFill>
                  <a:srgbClr val="1C1C1C"/>
                </a:solidFill>
                <a:latin typeface="Open Sans" panose="020B0606030504020204" pitchFamily="34" charset="0"/>
                <a:ea typeface="Open Sans" panose="020B0606030504020204" pitchFamily="34" charset="0"/>
                <a:cs typeface="Open Sans" panose="020B0606030504020204" pitchFamily="34" charset="0"/>
              </a:rPr>
              <a:t>To be reflective and identify something to work on.</a:t>
            </a:r>
          </a:p>
        </p:txBody>
      </p:sp>
      <p:sp>
        <p:nvSpPr>
          <p:cNvPr id="7" name="Content Placeholder 15">
            <a:extLst>
              <a:ext uri="{FF2B5EF4-FFF2-40B4-BE49-F238E27FC236}">
                <a16:creationId xmlns:a16="http://schemas.microsoft.com/office/drawing/2014/main" id="{D79FF4D2-1214-2940-AEC7-C249087134FF}"/>
              </a:ext>
            </a:extLst>
          </p:cNvPr>
          <p:cNvSpPr txBox="1">
            <a:spLocks/>
          </p:cNvSpPr>
          <p:nvPr/>
        </p:nvSpPr>
        <p:spPr bwMode="auto">
          <a:xfrm>
            <a:off x="479425" y="2419285"/>
            <a:ext cx="8196263" cy="24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0" tIns="0" rIns="0" bIns="0">
            <a:spAutoFit/>
          </a:bodyPr>
          <a:lstStyle>
            <a:lvl1pPr>
              <a:defRPr>
                <a:solidFill>
                  <a:schemeClr val="tx1"/>
                </a:solidFill>
                <a:latin typeface="Clear Sans Light" panose="020B0303030202020304" pitchFamily="34" charset="0"/>
                <a:cs typeface="Arial" panose="020B0604020202020204" pitchFamily="34" charset="0"/>
              </a:defRPr>
            </a:lvl1pPr>
            <a:lvl2pPr marL="685800" indent="-228600">
              <a:defRPr>
                <a:solidFill>
                  <a:schemeClr val="tx1"/>
                </a:solidFill>
                <a:latin typeface="Clear Sans Light" panose="020B0303030202020304" pitchFamily="34" charset="0"/>
                <a:cs typeface="Arial" panose="020B0604020202020204" pitchFamily="34" charset="0"/>
              </a:defRPr>
            </a:lvl2pPr>
            <a:lvl3pPr marL="1143000" indent="-228600">
              <a:defRPr>
                <a:solidFill>
                  <a:schemeClr val="tx1"/>
                </a:solidFill>
                <a:latin typeface="Clear Sans Light" panose="020B0303030202020304" pitchFamily="34" charset="0"/>
                <a:cs typeface="Arial" panose="020B0604020202020204" pitchFamily="34" charset="0"/>
              </a:defRPr>
            </a:lvl3pPr>
            <a:lvl4pPr marL="1600200" indent="-228600">
              <a:defRPr>
                <a:solidFill>
                  <a:schemeClr val="tx1"/>
                </a:solidFill>
                <a:latin typeface="Clear Sans Light" panose="020B0303030202020304" pitchFamily="34" charset="0"/>
                <a:cs typeface="Arial" panose="020B0604020202020204" pitchFamily="34" charset="0"/>
              </a:defRPr>
            </a:lvl4pPr>
            <a:lvl5pPr marL="2057400" indent="-228600">
              <a:defRPr>
                <a:solidFill>
                  <a:schemeClr val="tx1"/>
                </a:solidFill>
                <a:latin typeface="Clear Sans Light" panose="020B03030302020203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9pPr>
          </a:lstStyle>
          <a:p>
            <a:pPr algn="ctr">
              <a:lnSpc>
                <a:spcPct val="90000"/>
              </a:lnSpc>
              <a:spcBef>
                <a:spcPts val="1000"/>
              </a:spcBef>
            </a:pPr>
            <a:r>
              <a:rPr lang="en-GB" altLang="en-US" dirty="0">
                <a:solidFill>
                  <a:srgbClr val="1C1C1C"/>
                </a:solidFill>
                <a:latin typeface="Open Sans" panose="020B0606030504020204" pitchFamily="34" charset="0"/>
                <a:ea typeface="Open Sans" panose="020B0606030504020204" pitchFamily="34" charset="0"/>
                <a:cs typeface="Open Sans" panose="020B0606030504020204" pitchFamily="34" charset="0"/>
              </a:rPr>
              <a:t>To increase self-awareness.</a:t>
            </a:r>
          </a:p>
        </p:txBody>
      </p:sp>
      <p:sp>
        <p:nvSpPr>
          <p:cNvPr id="8" name="Content Placeholder 15">
            <a:extLst>
              <a:ext uri="{FF2B5EF4-FFF2-40B4-BE49-F238E27FC236}">
                <a16:creationId xmlns:a16="http://schemas.microsoft.com/office/drawing/2014/main" id="{B7E43C53-E028-7346-A601-979FD4E28870}"/>
              </a:ext>
            </a:extLst>
          </p:cNvPr>
          <p:cNvSpPr txBox="1">
            <a:spLocks/>
          </p:cNvSpPr>
          <p:nvPr/>
        </p:nvSpPr>
        <p:spPr>
          <a:xfrm>
            <a:off x="479427" y="1649331"/>
            <a:ext cx="8196263" cy="696912"/>
          </a:xfrm>
          <a:prstGeom prst="rect">
            <a:avLst/>
          </a:prstGeom>
          <a:noFill/>
          <a:ln w="25400">
            <a:noFill/>
          </a:ln>
        </p:spPr>
        <p:txBody>
          <a:bodyPr lIns="252000" tIns="216000" rIns="252000" bIns="180000"/>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defRPr/>
            </a:pPr>
            <a:r>
              <a:rPr lang="en-GB" sz="3200" b="1" dirty="0">
                <a:solidFill>
                  <a:srgbClr val="F6A42B"/>
                </a:solidFill>
                <a:latin typeface="Open Sans" panose="020B0606030504020204" pitchFamily="34" charset="0"/>
                <a:ea typeface="Open Sans" panose="020B0606030504020204" pitchFamily="34" charset="0"/>
                <a:cs typeface="Open Sans" panose="020B0606030504020204" pitchFamily="34" charset="0"/>
              </a:rPr>
              <a:t>Learning Objective</a:t>
            </a:r>
          </a:p>
        </p:txBody>
      </p:sp>
      <p:sp>
        <p:nvSpPr>
          <p:cNvPr id="9" name="Content Placeholder 15">
            <a:extLst>
              <a:ext uri="{FF2B5EF4-FFF2-40B4-BE49-F238E27FC236}">
                <a16:creationId xmlns:a16="http://schemas.microsoft.com/office/drawing/2014/main" id="{03D30C59-4C56-4445-89D3-7095FC672DD2}"/>
              </a:ext>
            </a:extLst>
          </p:cNvPr>
          <p:cNvSpPr txBox="1">
            <a:spLocks/>
          </p:cNvSpPr>
          <p:nvPr/>
        </p:nvSpPr>
        <p:spPr>
          <a:xfrm>
            <a:off x="479427" y="3185358"/>
            <a:ext cx="8196263" cy="698500"/>
          </a:xfrm>
          <a:prstGeom prst="rect">
            <a:avLst/>
          </a:prstGeom>
          <a:noFill/>
          <a:ln w="25400">
            <a:noFill/>
          </a:ln>
        </p:spPr>
        <p:txBody>
          <a:bodyPr lIns="252000" tIns="216000" rIns="252000" bIns="180000"/>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defRPr/>
            </a:pPr>
            <a:r>
              <a:rPr lang="en-GB" sz="3200" b="1" dirty="0">
                <a:solidFill>
                  <a:srgbClr val="F6A42B"/>
                </a:solidFill>
                <a:latin typeface="Open Sans" panose="020B0606030504020204" pitchFamily="34" charset="0"/>
                <a:ea typeface="Open Sans" panose="020B0606030504020204" pitchFamily="34" charset="0"/>
                <a:cs typeface="Open Sans" panose="020B0606030504020204" pitchFamily="34" charset="0"/>
              </a:rPr>
              <a:t>Success Criteria</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7170" name="Title 1"/>
          <p:cNvSpPr>
            <a:spLocks noGrp="1"/>
          </p:cNvSpPr>
          <p:nvPr>
            <p:ph type="ctrTitle" idx="4294967295"/>
          </p:nvPr>
        </p:nvSpPr>
        <p:spPr bwMode="auto">
          <a:xfrm>
            <a:off x="0" y="540981"/>
            <a:ext cx="9144000"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6600" b="1" dirty="0">
                <a:solidFill>
                  <a:srgbClr val="F6A42B"/>
                </a:solidFill>
                <a:latin typeface="Open Sans" panose="020B0606030504020204" pitchFamily="34" charset="0"/>
                <a:ea typeface="Open Sans" panose="020B0606030504020204" pitchFamily="34" charset="0"/>
                <a:cs typeface="Open Sans" panose="020B0606030504020204" pitchFamily="34" charset="0"/>
              </a:rPr>
              <a:t>Getting to Know Me</a:t>
            </a:r>
          </a:p>
        </p:txBody>
      </p:sp>
      <p:sp>
        <p:nvSpPr>
          <p:cNvPr id="8" name="Title 1"/>
          <p:cNvSpPr txBox="1">
            <a:spLocks/>
          </p:cNvSpPr>
          <p:nvPr/>
        </p:nvSpPr>
        <p:spPr>
          <a:xfrm>
            <a:off x="431800" y="1717297"/>
            <a:ext cx="8280400" cy="4739567"/>
          </a:xfrm>
          <a:prstGeom prst="rect">
            <a:avLst/>
          </a:prstGeom>
        </p:spPr>
        <p:txBody>
          <a:bodyPr lIns="0" rIns="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ct val="120000"/>
              </a:lnSpc>
              <a:spcAft>
                <a:spcPts val="600"/>
              </a:spcAft>
              <a:defRPr/>
            </a:pPr>
            <a:r>
              <a:rPr lang="en-GB" sz="1900" dirty="0">
                <a:latin typeface="Open Sans" panose="020B0606030504020204" pitchFamily="34" charset="0"/>
                <a:ea typeface="Open Sans" panose="020B0606030504020204" pitchFamily="34" charset="0"/>
                <a:cs typeface="Open Sans" panose="020B0606030504020204" pitchFamily="34" charset="0"/>
              </a:rPr>
              <a:t>It’s really important to be reflective, as the way you feel about yourself can link to your attitude. For example, if you think positively about yourself, you’ll probably feel happier. If you think negatively, it might make you feel pretty dull.</a:t>
            </a:r>
          </a:p>
          <a:p>
            <a:pPr algn="l" fontAlgn="auto">
              <a:lnSpc>
                <a:spcPct val="120000"/>
              </a:lnSpc>
              <a:spcAft>
                <a:spcPts val="600"/>
              </a:spcAft>
              <a:defRPr/>
            </a:pPr>
            <a:endParaRPr lang="en-GB" sz="1900" dirty="0">
              <a:latin typeface="Open Sans" panose="020B0606030504020204" pitchFamily="34" charset="0"/>
              <a:ea typeface="Open Sans" panose="020B0606030504020204" pitchFamily="34" charset="0"/>
              <a:cs typeface="Open Sans" panose="020B0606030504020204" pitchFamily="34" charset="0"/>
            </a:endParaRPr>
          </a:p>
          <a:p>
            <a:pPr algn="l" fontAlgn="auto">
              <a:lnSpc>
                <a:spcPct val="120000"/>
              </a:lnSpc>
              <a:spcAft>
                <a:spcPts val="600"/>
              </a:spcAft>
              <a:defRPr/>
            </a:pPr>
            <a:r>
              <a:rPr lang="en-GB" sz="1900" dirty="0">
                <a:latin typeface="Open Sans" panose="020B0606030504020204" pitchFamily="34" charset="0"/>
                <a:ea typeface="Open Sans" panose="020B0606030504020204" pitchFamily="34" charset="0"/>
                <a:cs typeface="Open Sans" panose="020B0606030504020204" pitchFamily="34" charset="0"/>
              </a:rPr>
              <a:t>You can boost your self-esteem by looking at yourself in a positive light and picking out the things you like about yourself. </a:t>
            </a:r>
          </a:p>
          <a:p>
            <a:pPr algn="l" fontAlgn="auto">
              <a:lnSpc>
                <a:spcPct val="120000"/>
              </a:lnSpc>
              <a:spcAft>
                <a:spcPts val="600"/>
              </a:spcAft>
              <a:defRPr/>
            </a:pPr>
            <a:endParaRPr lang="en-GB" sz="1900" dirty="0">
              <a:latin typeface="Open Sans" panose="020B0606030504020204" pitchFamily="34" charset="0"/>
              <a:ea typeface="Open Sans" panose="020B0606030504020204" pitchFamily="34" charset="0"/>
              <a:cs typeface="Open Sans" panose="020B0606030504020204" pitchFamily="34" charset="0"/>
            </a:endParaRPr>
          </a:p>
          <a:p>
            <a:pPr algn="l" fontAlgn="auto">
              <a:lnSpc>
                <a:spcPct val="120000"/>
              </a:lnSpc>
              <a:spcAft>
                <a:spcPts val="600"/>
              </a:spcAft>
              <a:defRPr/>
            </a:pPr>
            <a:r>
              <a:rPr lang="en-GB" sz="1900" dirty="0">
                <a:latin typeface="Open Sans" panose="020B0606030504020204" pitchFamily="34" charset="0"/>
                <a:ea typeface="Open Sans" panose="020B0606030504020204" pitchFamily="34" charset="0"/>
                <a:cs typeface="Open Sans" panose="020B0606030504020204" pitchFamily="34" charset="0"/>
              </a:rPr>
              <a:t>Also, it can help to turn negatives into positives by thinking of them as opportunities to improve.</a:t>
            </a:r>
          </a:p>
          <a:p>
            <a:pPr algn="l" fontAlgn="auto">
              <a:lnSpc>
                <a:spcPct val="120000"/>
              </a:lnSpc>
              <a:spcAft>
                <a:spcPts val="600"/>
              </a:spcAft>
              <a:defRPr/>
            </a:pPr>
            <a:endParaRPr lang="en-US" sz="1900" dirty="0">
              <a:latin typeface="Open Sans" panose="020B0606030504020204" pitchFamily="34" charset="0"/>
              <a:ea typeface="Open Sans" panose="020B0606030504020204" pitchFamily="34" charset="0"/>
              <a:cs typeface="Open Sans" panose="020B0606030504020204" pitchFamily="34" charset="0"/>
            </a:endParaRPr>
          </a:p>
          <a:p>
            <a:pPr algn="l" fontAlgn="auto">
              <a:lnSpc>
                <a:spcPct val="120000"/>
              </a:lnSpc>
              <a:spcAft>
                <a:spcPts val="600"/>
              </a:spcAft>
              <a:defRPr/>
            </a:pPr>
            <a:r>
              <a:rPr lang="en-GB" sz="1900" b="1" dirty="0">
                <a:solidFill>
                  <a:srgbClr val="F6A42B"/>
                </a:solidFill>
                <a:latin typeface="Open Sans" pitchFamily="34" charset="0"/>
                <a:ea typeface="Open Sans" pitchFamily="34" charset="0"/>
                <a:cs typeface="Open Sans" pitchFamily="34" charset="0"/>
              </a:rPr>
              <a:t>Task: </a:t>
            </a:r>
            <a:r>
              <a:rPr lang="en-GB" sz="1900" dirty="0">
                <a:solidFill>
                  <a:schemeClr val="tx1">
                    <a:lumMod val="85000"/>
                    <a:lumOff val="15000"/>
                  </a:schemeClr>
                </a:solidFill>
                <a:latin typeface="Open Sans" pitchFamily="34" charset="0"/>
                <a:ea typeface="Open Sans" pitchFamily="34" charset="0"/>
                <a:cs typeface="Open Sans" pitchFamily="34" charset="0"/>
              </a:rPr>
              <a:t>Complete the Getting to Know Me worksheet.</a:t>
            </a:r>
          </a:p>
        </p:txBody>
      </p:sp>
    </p:spTree>
    <p:extLst>
      <p:ext uri="{BB962C8B-B14F-4D97-AF65-F5344CB8AC3E}">
        <p14:creationId xmlns:p14="http://schemas.microsoft.com/office/powerpoint/2010/main" val="412656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fade">
                                      <p:cBhvr>
                                        <p:cTn id="17" dur="500"/>
                                        <p:tgtEl>
                                          <p:spTgt spid="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6" end="6"/>
                                            </p:txEl>
                                          </p:spTgt>
                                        </p:tgtEl>
                                        <p:attrNameLst>
                                          <p:attrName>style.visibility</p:attrName>
                                        </p:attrNameLst>
                                      </p:cBhvr>
                                      <p:to>
                                        <p:strVal val="visible"/>
                                      </p:to>
                                    </p:set>
                                    <p:animEffect transition="in" filter="fade">
                                      <p:cBhvr>
                                        <p:cTn id="22"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7170" name="Title 1"/>
          <p:cNvSpPr>
            <a:spLocks noGrp="1"/>
          </p:cNvSpPr>
          <p:nvPr>
            <p:ph type="ctrTitle" idx="4294967295"/>
          </p:nvPr>
        </p:nvSpPr>
        <p:spPr bwMode="auto">
          <a:xfrm>
            <a:off x="0" y="462922"/>
            <a:ext cx="9144000"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6600" b="1" dirty="0">
                <a:solidFill>
                  <a:srgbClr val="F6A42B"/>
                </a:solidFill>
                <a:latin typeface="Open Sans" panose="020B0606030504020204" pitchFamily="34" charset="0"/>
                <a:ea typeface="Open Sans" panose="020B0606030504020204" pitchFamily="34" charset="0"/>
                <a:cs typeface="Open Sans" panose="020B0606030504020204" pitchFamily="34" charset="0"/>
              </a:rPr>
              <a:t>Reflection</a:t>
            </a:r>
          </a:p>
        </p:txBody>
      </p:sp>
      <p:sp>
        <p:nvSpPr>
          <p:cNvPr id="8" name="Title 1"/>
          <p:cNvSpPr txBox="1">
            <a:spLocks/>
          </p:cNvSpPr>
          <p:nvPr/>
        </p:nvSpPr>
        <p:spPr>
          <a:xfrm>
            <a:off x="431800" y="1605785"/>
            <a:ext cx="8280400" cy="4809009"/>
          </a:xfrm>
          <a:prstGeom prst="rect">
            <a:avLst/>
          </a:prstGeom>
        </p:spPr>
        <p:txBody>
          <a:bodyPr lIns="0" rIns="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ct val="120000"/>
              </a:lnSpc>
              <a:spcAft>
                <a:spcPts val="600"/>
              </a:spcAft>
              <a:defRPr/>
            </a:pPr>
            <a:r>
              <a:rPr lang="en-GB" sz="2000" dirty="0">
                <a:latin typeface="Open Sans" panose="020B0606030504020204" pitchFamily="34" charset="0"/>
                <a:ea typeface="Open Sans" panose="020B0606030504020204" pitchFamily="34" charset="0"/>
                <a:cs typeface="Open Sans" panose="020B0606030504020204" pitchFamily="34" charset="0"/>
              </a:rPr>
              <a:t>Reflection is really important to help develop your self-awareness…</a:t>
            </a:r>
          </a:p>
          <a:p>
            <a:pPr algn="l" fontAlgn="auto">
              <a:lnSpc>
                <a:spcPct val="120000"/>
              </a:lnSpc>
              <a:spcAft>
                <a:spcPts val="600"/>
              </a:spcAft>
              <a:defRPr/>
            </a:pPr>
            <a:r>
              <a:rPr lang="en-GB" sz="2000" dirty="0">
                <a:latin typeface="Open Sans" panose="020B0606030504020204" pitchFamily="34" charset="0"/>
                <a:ea typeface="Open Sans" panose="020B0606030504020204" pitchFamily="34" charset="0"/>
                <a:cs typeface="Open Sans" panose="020B0606030504020204" pitchFamily="34" charset="0"/>
              </a:rPr>
              <a:t>… and self-awareness is important because, when you have a better understanding of yourself, you are more motivated to build on areas of strength. It can also motivate you to work on areas in which you might need a little bit of improvement. </a:t>
            </a:r>
          </a:p>
          <a:p>
            <a:pPr algn="l" fontAlgn="auto">
              <a:lnSpc>
                <a:spcPct val="120000"/>
              </a:lnSpc>
              <a:spcAft>
                <a:spcPts val="600"/>
              </a:spcAft>
              <a:defRPr/>
            </a:pPr>
            <a:endParaRPr lang="en-GB" sz="2000" dirty="0">
              <a:latin typeface="Open Sans" panose="020B0606030504020204" pitchFamily="34" charset="0"/>
              <a:ea typeface="Open Sans" panose="020B0606030504020204" pitchFamily="34" charset="0"/>
              <a:cs typeface="Open Sans" panose="020B0606030504020204" pitchFamily="34" charset="0"/>
            </a:endParaRPr>
          </a:p>
          <a:p>
            <a:pPr algn="l" fontAlgn="auto">
              <a:lnSpc>
                <a:spcPct val="120000"/>
              </a:lnSpc>
              <a:spcAft>
                <a:spcPts val="600"/>
              </a:spcAft>
              <a:defRPr/>
            </a:pPr>
            <a:r>
              <a:rPr lang="en-GB" sz="3600" b="1" dirty="0">
                <a:solidFill>
                  <a:srgbClr val="F6A42B"/>
                </a:solidFill>
                <a:latin typeface="Open Sans" pitchFamily="34" charset="0"/>
                <a:ea typeface="Open Sans" pitchFamily="34" charset="0"/>
                <a:cs typeface="Open Sans" pitchFamily="34" charset="0"/>
              </a:rPr>
              <a:t>Task: </a:t>
            </a:r>
          </a:p>
          <a:p>
            <a:pPr marL="457200" indent="-457200" algn="l" fontAlgn="auto">
              <a:lnSpc>
                <a:spcPct val="120000"/>
              </a:lnSpc>
              <a:spcAft>
                <a:spcPts val="600"/>
              </a:spcAft>
              <a:buFont typeface="+mj-lt"/>
              <a:buAutoNum type="arabicPeriod"/>
              <a:defRPr/>
            </a:pPr>
            <a:r>
              <a:rPr lang="en-GB" sz="2000" dirty="0">
                <a:solidFill>
                  <a:schemeClr val="tx1">
                    <a:lumMod val="85000"/>
                    <a:lumOff val="15000"/>
                  </a:schemeClr>
                </a:solidFill>
                <a:latin typeface="Open Sans" pitchFamily="34" charset="0"/>
                <a:ea typeface="Open Sans" pitchFamily="34" charset="0"/>
                <a:cs typeface="Open Sans" pitchFamily="34" charset="0"/>
              </a:rPr>
              <a:t>Think about something you’re good at – how could you build on it or make it even better?</a:t>
            </a:r>
          </a:p>
          <a:p>
            <a:pPr marL="457200" indent="-457200" algn="l" fontAlgn="auto">
              <a:lnSpc>
                <a:spcPct val="120000"/>
              </a:lnSpc>
              <a:spcAft>
                <a:spcPts val="600"/>
              </a:spcAft>
              <a:buFont typeface="+mj-lt"/>
              <a:buAutoNum type="arabicPeriod"/>
              <a:defRPr/>
            </a:pPr>
            <a:r>
              <a:rPr lang="en-GB" sz="2000" dirty="0">
                <a:solidFill>
                  <a:schemeClr val="tx1">
                    <a:lumMod val="85000"/>
                    <a:lumOff val="15000"/>
                  </a:schemeClr>
                </a:solidFill>
                <a:latin typeface="Open Sans" pitchFamily="34" charset="0"/>
                <a:ea typeface="Open Sans" pitchFamily="34" charset="0"/>
                <a:cs typeface="Open Sans" pitchFamily="34" charset="0"/>
              </a:rPr>
              <a:t>Think about something you’re not so good at – what can you do to help yourself improve?</a:t>
            </a:r>
            <a:r>
              <a:rPr lang="en-GB" sz="2000" dirty="0">
                <a:latin typeface="Open Sans" panose="020B0606030504020204" pitchFamily="34" charset="0"/>
                <a:ea typeface="Open Sans" panose="020B0606030504020204" pitchFamily="34" charset="0"/>
                <a:cs typeface="Open Sans" panose="020B0606030504020204" pitchFamily="34" charset="0"/>
              </a:rPr>
              <a:t> </a:t>
            </a:r>
          </a:p>
        </p:txBody>
      </p:sp>
    </p:spTree>
    <p:extLst>
      <p:ext uri="{BB962C8B-B14F-4D97-AF65-F5344CB8AC3E}">
        <p14:creationId xmlns:p14="http://schemas.microsoft.com/office/powerpoint/2010/main" val="2036034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fade">
                                      <p:cBhvr>
                                        <p:cTn id="17" dur="500"/>
                                        <p:tgtEl>
                                          <p:spTgt spid="8">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8">
                                            <p:txEl>
                                              <p:pRg st="5" end="5"/>
                                            </p:txEl>
                                          </p:spTgt>
                                        </p:tgtEl>
                                        <p:attrNameLst>
                                          <p:attrName>style.visibility</p:attrName>
                                        </p:attrNameLst>
                                      </p:cBhvr>
                                      <p:to>
                                        <p:strVal val="visible"/>
                                      </p:to>
                                    </p:set>
                                    <p:animEffect transition="in" filter="fade">
                                      <p:cBhvr>
                                        <p:cTn id="20" dur="500"/>
                                        <p:tgtEl>
                                          <p:spTgt spid="8">
                                            <p:txEl>
                                              <p:pRg st="5" end="5"/>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a:hlinkClick r:id="rId3"/>
            <a:extLst>
              <a:ext uri="{FF2B5EF4-FFF2-40B4-BE49-F238E27FC236}">
                <a16:creationId xmlns:a16="http://schemas.microsoft.com/office/drawing/2014/main" id="{9601F53A-2015-5042-9294-D5E19398D159}"/>
              </a:ext>
            </a:extLst>
          </p:cNvPr>
          <p:cNvSpPr/>
          <p:nvPr/>
        </p:nvSpPr>
        <p:spPr>
          <a:xfrm>
            <a:off x="3807933" y="3189202"/>
            <a:ext cx="1510301" cy="5034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en-GB"/>
          </a:p>
        </p:txBody>
      </p:sp>
    </p:spTree>
    <p:extLst>
      <p:ext uri="{BB962C8B-B14F-4D97-AF65-F5344CB8AC3E}">
        <p14:creationId xmlns:p14="http://schemas.microsoft.com/office/powerpoint/2010/main" val="41673667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9B3860BD-1FF0-4EB6-9581-A3F374098117}" vid="{F3D069A4-472B-488D-8626-09FE123BB8A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70</TotalTime>
  <Words>239</Words>
  <Application>Microsoft Macintosh PowerPoint</Application>
  <PresentationFormat>On-screen Show (4:3)</PresentationFormat>
  <Paragraphs>25</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Calibri</vt:lpstr>
      <vt:lpstr>Arial</vt:lpstr>
      <vt:lpstr>Twinkl Light</vt:lpstr>
      <vt:lpstr>Open Sans</vt:lpstr>
      <vt:lpstr>Office Theme</vt:lpstr>
      <vt:lpstr>PowerPoint Presentation</vt:lpstr>
      <vt:lpstr>PowerPoint Presentation</vt:lpstr>
      <vt:lpstr>Getting to Know Me</vt:lpstr>
      <vt:lpstr>Reflection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Yawen Zhao</dc:creator>
  <cp:lastModifiedBy>Yawen Zhao</cp:lastModifiedBy>
  <cp:revision>13</cp:revision>
  <cp:lastPrinted>2020-07-30T10:20:29Z</cp:lastPrinted>
  <dcterms:created xsi:type="dcterms:W3CDTF">2020-07-30T09:53:28Z</dcterms:created>
  <dcterms:modified xsi:type="dcterms:W3CDTF">2020-08-04T10:11:13Z</dcterms:modified>
</cp:coreProperties>
</file>