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handoutMasterIdLst>
    <p:handoutMasterId r:id="rId11"/>
  </p:handoutMasterIdLst>
  <p:sldIdLst>
    <p:sldId id="256" r:id="rId2"/>
    <p:sldId id="258" r:id="rId3"/>
    <p:sldId id="259" r:id="rId4"/>
    <p:sldId id="265" r:id="rId5"/>
    <p:sldId id="263" r:id="rId6"/>
    <p:sldId id="266" r:id="rId7"/>
    <p:sldId id="267" r:id="rId8"/>
    <p:sldId id="268" r:id="rId9"/>
    <p:sldId id="260" r:id="rId1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Open Sans" panose="020B060603050402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9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5488" userDrawn="1">
          <p15:clr>
            <a:srgbClr val="A4A3A4"/>
          </p15:clr>
        </p15:guide>
        <p15:guide id="4" pos="272" userDrawn="1">
          <p15:clr>
            <a:srgbClr val="A4A3A4"/>
          </p15:clr>
        </p15:guide>
        <p15:guide id="5" orient="horz" pos="2160" userDrawn="1">
          <p15:clr>
            <a:srgbClr val="A4A3A4"/>
          </p15:clr>
        </p15:guide>
        <p15:guide id="6" orient="horz" pos="4042" userDrawn="1">
          <p15:clr>
            <a:srgbClr val="A4A3A4"/>
          </p15:clr>
        </p15:guide>
        <p15:guide id="7" userDrawn="1">
          <p15:clr>
            <a:srgbClr val="A4A3A4"/>
          </p15:clr>
        </p15:guide>
        <p15:guide id="8" pos="5760" userDrawn="1">
          <p15:clr>
            <a:srgbClr val="A4A3A4"/>
          </p15:clr>
        </p15:guide>
        <p15:guide id="9" orient="horz" userDrawn="1">
          <p15:clr>
            <a:srgbClr val="A4A3A4"/>
          </p15:clr>
        </p15:guide>
        <p15:guide id="10" orient="horz" pos="4320" userDrawn="1">
          <p15:clr>
            <a:srgbClr val="A4A3A4"/>
          </p15:clr>
        </p15:guide>
        <p15:guide id="12" orient="horz" pos="686" userDrawn="1">
          <p15:clr>
            <a:srgbClr val="A4A3A4"/>
          </p15:clr>
        </p15:guide>
        <p15:guide id="13" orient="horz" pos="867" userDrawn="1">
          <p15:clr>
            <a:srgbClr val="A4A3A4"/>
          </p15:clr>
        </p15:guide>
        <p15:guide id="14" orient="horz" pos="27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194C"/>
    <a:srgbClr val="D61345"/>
    <a:srgbClr val="F6A42B"/>
    <a:srgbClr val="FFAB2D"/>
    <a:srgbClr val="DC9328"/>
    <a:srgbClr val="357F71"/>
    <a:srgbClr val="456F67"/>
    <a:srgbClr val="E7A23D"/>
    <a:srgbClr val="EDBA6C"/>
    <a:srgbClr val="8091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463" autoAdjust="0"/>
    <p:restoredTop sz="94660"/>
  </p:normalViewPr>
  <p:slideViewPr>
    <p:cSldViewPr snapToGrid="0" showGuides="1">
      <p:cViewPr varScale="1">
        <p:scale>
          <a:sx n="122" d="100"/>
          <a:sy n="122" d="100"/>
        </p:scale>
        <p:origin x="928" y="208"/>
      </p:cViewPr>
      <p:guideLst>
        <p:guide orient="horz" pos="459"/>
        <p:guide pos="2880"/>
        <p:guide pos="5488"/>
        <p:guide pos="272"/>
        <p:guide orient="horz" pos="2160"/>
        <p:guide orient="horz" pos="4042"/>
        <p:guide/>
        <p:guide pos="5760"/>
        <p:guide orient="horz"/>
        <p:guide orient="horz" pos="4320"/>
        <p:guide orient="horz" pos="686"/>
        <p:guide orient="horz" pos="867"/>
        <p:guide orient="horz" pos="27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3E23B0-7AFB-419F-88ED-9863E094EC0D}" type="datetimeFigureOut">
              <a:rPr lang="en-GB" smtClean="0"/>
              <a:t>07/08/2020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115618-F096-47F9-A2E0-5659E5968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6240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% Whi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" y="0"/>
            <a:ext cx="91379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896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% Whi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" y="0"/>
            <a:ext cx="91379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557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% Whi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" y="0"/>
            <a:ext cx="91379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298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% Whi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" y="0"/>
            <a:ext cx="91379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039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% Whi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" y="0"/>
            <a:ext cx="91379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45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% Whi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" y="0"/>
            <a:ext cx="91379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560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0064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7546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FC5A4305-8538-4AC5-A69B-BA0518FA21B2}" type="datetimeFigureOut">
              <a:rPr lang="en-GB"/>
              <a:pPr>
                <a:defRPr/>
              </a:pPr>
              <a:t>07/08/2020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7" r:id="rId2"/>
    <p:sldLayoutId id="2147483712" r:id="rId3"/>
    <p:sldLayoutId id="2147483713" r:id="rId4"/>
    <p:sldLayoutId id="2147483716" r:id="rId5"/>
    <p:sldLayoutId id="2147483714" r:id="rId6"/>
    <p:sldLayoutId id="2147483715" r:id="rId7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resources/daily-debate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twinkl.co.uk/resources/keystage3-ks3/keystage3-ks3-teachers-toolbox/return-to-school-teacher-toolbox-ks3-ks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resources/keystage3-ks3/keystage3-ks3-teachers-toolbox/return-to-school-teacher-toolbox-ks3-ks4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17763" y="1689608"/>
            <a:ext cx="4319587" cy="2806700"/>
          </a:xfrm>
          <a:prstGeom prst="rect">
            <a:avLst/>
          </a:prstGeom>
          <a:solidFill>
            <a:srgbClr val="CE194C">
              <a:alpha val="8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2417763" y="2787410"/>
            <a:ext cx="4319587" cy="1410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GB" altLang="en-US" sz="3800" b="1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rPr>
              <a:t>Talking About Your Feelings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2417763" y="2116188"/>
            <a:ext cx="4319587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GB" altLang="en-US" sz="2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Tutor Time</a:t>
            </a:r>
          </a:p>
          <a:p>
            <a:pPr algn="ctr" eaLnBrk="1" hangingPunct="1"/>
            <a:endParaRPr lang="en-GB" altLang="en-US" sz="22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3821430" y="2560320"/>
            <a:ext cx="150114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2555875" y="1846263"/>
            <a:ext cx="4032250" cy="2519362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sp>
        <p:nvSpPr>
          <p:cNvPr id="9" name="Rectangle 8">
            <a:hlinkClick r:id="rId3"/>
            <a:extLst>
              <a:ext uri="{FF2B5EF4-FFF2-40B4-BE49-F238E27FC236}">
                <a16:creationId xmlns:a16="http://schemas.microsoft.com/office/drawing/2014/main" id="{D08A1746-D5A7-4C0F-B59A-963D7192C61B}"/>
              </a:ext>
            </a:extLst>
          </p:cNvPr>
          <p:cNvSpPr/>
          <p:nvPr/>
        </p:nvSpPr>
        <p:spPr>
          <a:xfrm>
            <a:off x="3816849" y="5669024"/>
            <a:ext cx="1510301" cy="5034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10" name="Rectangle 9">
            <a:hlinkClick r:id="rId4"/>
            <a:extLst>
              <a:ext uri="{FF2B5EF4-FFF2-40B4-BE49-F238E27FC236}">
                <a16:creationId xmlns:a16="http://schemas.microsoft.com/office/drawing/2014/main" id="{59E4DD77-FE15-3343-BA40-5FBCB46D35DD}"/>
              </a:ext>
            </a:extLst>
          </p:cNvPr>
          <p:cNvSpPr/>
          <p:nvPr/>
        </p:nvSpPr>
        <p:spPr>
          <a:xfrm>
            <a:off x="3807933" y="5648623"/>
            <a:ext cx="1510301" cy="5034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DE88261A-6FD7-9E43-8F91-DF4974D5B584}"/>
              </a:ext>
            </a:extLst>
          </p:cNvPr>
          <p:cNvSpPr/>
          <p:nvPr/>
        </p:nvSpPr>
        <p:spPr bwMode="auto">
          <a:xfrm>
            <a:off x="479426" y="2306639"/>
            <a:ext cx="8196263" cy="2103080"/>
          </a:xfrm>
          <a:prstGeom prst="roundRect">
            <a:avLst>
              <a:gd name="adj" fmla="val 0"/>
            </a:avLst>
          </a:prstGeom>
          <a:solidFill>
            <a:schemeClr val="bg1">
              <a:alpha val="95000"/>
            </a:schemeClr>
          </a:solidFill>
          <a:ln w="2540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solidFill>
                  <a:prstClr val="white"/>
                </a:solidFill>
                <a:latin typeface="Twinkl Light" pitchFamily="2" charset="0"/>
              </a:rPr>
              <a:t> </a:t>
            </a:r>
          </a:p>
        </p:txBody>
      </p:sp>
      <p:sp>
        <p:nvSpPr>
          <p:cNvPr id="7" name="Content Placeholder 15">
            <a:extLst>
              <a:ext uri="{FF2B5EF4-FFF2-40B4-BE49-F238E27FC236}">
                <a16:creationId xmlns:a16="http://schemas.microsoft.com/office/drawing/2014/main" id="{D79FF4D2-1214-2940-AEC7-C249087134FF}"/>
              </a:ext>
            </a:extLst>
          </p:cNvPr>
          <p:cNvSpPr txBox="1">
            <a:spLocks/>
          </p:cNvSpPr>
          <p:nvPr/>
        </p:nvSpPr>
        <p:spPr bwMode="auto">
          <a:xfrm>
            <a:off x="479425" y="3639909"/>
            <a:ext cx="8196263" cy="249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lear Sans Light" panose="020B0303030202020304" pitchFamily="34" charset="0"/>
                <a:cs typeface="Arial" panose="020B06040202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Clear Sans Light" panose="020B03030302020203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lear Sans Light" panose="020B03030302020203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lear Sans Light" panose="020B03030302020203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lear Sans Light" panose="020B03030302020203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lear Sans Light" panose="020B03030302020203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lear Sans Light" panose="020B03030302020203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lear Sans Light" panose="020B03030302020203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lear Sans Light" panose="020B03030302020203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en-GB" altLang="en-US" dirty="0">
                <a:solidFill>
                  <a:srgbClr val="1C1C1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reflect on your feelings during lockdown. </a:t>
            </a:r>
          </a:p>
        </p:txBody>
      </p:sp>
      <p:sp>
        <p:nvSpPr>
          <p:cNvPr id="8" name="Content Placeholder 15">
            <a:extLst>
              <a:ext uri="{FF2B5EF4-FFF2-40B4-BE49-F238E27FC236}">
                <a16:creationId xmlns:a16="http://schemas.microsoft.com/office/drawing/2014/main" id="{B7E43C53-E028-7346-A601-979FD4E28870}"/>
              </a:ext>
            </a:extLst>
          </p:cNvPr>
          <p:cNvSpPr txBox="1">
            <a:spLocks/>
          </p:cNvSpPr>
          <p:nvPr/>
        </p:nvSpPr>
        <p:spPr>
          <a:xfrm>
            <a:off x="479427" y="2661267"/>
            <a:ext cx="8196263" cy="696912"/>
          </a:xfrm>
          <a:prstGeom prst="rect">
            <a:avLst/>
          </a:prstGeom>
          <a:noFill/>
          <a:ln w="25400">
            <a:noFill/>
          </a:ln>
        </p:spPr>
        <p:txBody>
          <a:bodyPr lIns="252000" tIns="216000" rIns="252000" bIns="18000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GB" sz="4000" b="1" dirty="0">
                <a:solidFill>
                  <a:srgbClr val="CE194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Learning Objective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 idx="4294967295"/>
          </p:nvPr>
        </p:nvSpPr>
        <p:spPr bwMode="auto">
          <a:xfrm>
            <a:off x="0" y="1821141"/>
            <a:ext cx="9144000" cy="1726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5400" b="1" dirty="0">
                <a:solidFill>
                  <a:srgbClr val="CE194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Has Lockdown </a:t>
            </a:r>
            <a:br>
              <a:rPr lang="en-GB" altLang="en-US" sz="5400" b="1" dirty="0">
                <a:solidFill>
                  <a:srgbClr val="CE194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altLang="en-US" sz="5400" b="1" dirty="0">
                <a:solidFill>
                  <a:srgbClr val="CE194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Affected Me?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975104" y="4230624"/>
            <a:ext cx="4888992" cy="922753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50000"/>
              </a:lnSpc>
              <a:spcAft>
                <a:spcPts val="600"/>
              </a:spcAft>
              <a:defRPr/>
            </a:pPr>
            <a:r>
              <a:rPr lang="en-GB" sz="19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Write down 5 feelings which describe your lockdown experience. 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521001-5955-DC40-8739-8CC9BE4DDF51}"/>
              </a:ext>
            </a:extLst>
          </p:cNvPr>
          <p:cNvCxnSpPr/>
          <p:nvPr/>
        </p:nvCxnSpPr>
        <p:spPr>
          <a:xfrm>
            <a:off x="1975104" y="3877056"/>
            <a:ext cx="4888992" cy="0"/>
          </a:xfrm>
          <a:prstGeom prst="line">
            <a:avLst/>
          </a:prstGeom>
          <a:ln w="19050">
            <a:solidFill>
              <a:srgbClr val="CE19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656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612D257C-EC9D-F442-B9F9-78F2E75CAABD}"/>
              </a:ext>
            </a:extLst>
          </p:cNvPr>
          <p:cNvSpPr/>
          <p:nvPr/>
        </p:nvSpPr>
        <p:spPr>
          <a:xfrm>
            <a:off x="512064" y="426048"/>
            <a:ext cx="2306989" cy="708971"/>
          </a:xfrm>
          <a:prstGeom prst="roundRect">
            <a:avLst/>
          </a:prstGeom>
          <a:noFill/>
          <a:ln>
            <a:solidFill>
              <a:srgbClr val="CE19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CE194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Cheated</a:t>
            </a:r>
            <a:endParaRPr lang="en-GB" sz="2000" dirty="0"/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25F105F2-DD54-334A-BDF4-74CB0BE12A9D}"/>
              </a:ext>
            </a:extLst>
          </p:cNvPr>
          <p:cNvSpPr/>
          <p:nvPr/>
        </p:nvSpPr>
        <p:spPr>
          <a:xfrm>
            <a:off x="512064" y="1314073"/>
            <a:ext cx="2306989" cy="708971"/>
          </a:xfrm>
          <a:prstGeom prst="roundRect">
            <a:avLst/>
          </a:prstGeom>
          <a:noFill/>
          <a:ln>
            <a:solidFill>
              <a:srgbClr val="CE19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CE194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Sad</a:t>
            </a:r>
            <a:endParaRPr lang="en-GB" sz="2000" dirty="0"/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ADE45DBD-F362-D243-984A-062196242C81}"/>
              </a:ext>
            </a:extLst>
          </p:cNvPr>
          <p:cNvSpPr/>
          <p:nvPr/>
        </p:nvSpPr>
        <p:spPr>
          <a:xfrm>
            <a:off x="512064" y="2202098"/>
            <a:ext cx="2306989" cy="708971"/>
          </a:xfrm>
          <a:prstGeom prst="roundRect">
            <a:avLst/>
          </a:prstGeom>
          <a:noFill/>
          <a:ln>
            <a:solidFill>
              <a:srgbClr val="CE19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CE194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Isolated</a:t>
            </a:r>
            <a:endParaRPr lang="en-GB" sz="2000" dirty="0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87C7D674-C609-D64B-9164-99BE75D19993}"/>
              </a:ext>
            </a:extLst>
          </p:cNvPr>
          <p:cNvSpPr/>
          <p:nvPr/>
        </p:nvSpPr>
        <p:spPr>
          <a:xfrm>
            <a:off x="512064" y="3090123"/>
            <a:ext cx="2306989" cy="708971"/>
          </a:xfrm>
          <a:prstGeom prst="roundRect">
            <a:avLst/>
          </a:prstGeom>
          <a:noFill/>
          <a:ln>
            <a:solidFill>
              <a:srgbClr val="CE19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CE194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Happy</a:t>
            </a:r>
            <a:endParaRPr lang="en-GB" sz="2000" dirty="0"/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613086D4-7549-E944-91F2-020C2913BB30}"/>
              </a:ext>
            </a:extLst>
          </p:cNvPr>
          <p:cNvSpPr/>
          <p:nvPr/>
        </p:nvSpPr>
        <p:spPr>
          <a:xfrm>
            <a:off x="512064" y="3978148"/>
            <a:ext cx="2306989" cy="708971"/>
          </a:xfrm>
          <a:prstGeom prst="roundRect">
            <a:avLst/>
          </a:prstGeom>
          <a:noFill/>
          <a:ln>
            <a:solidFill>
              <a:srgbClr val="CE19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CE194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Devastated</a:t>
            </a: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E88C5577-3605-DC44-AFE1-D4E824628306}"/>
              </a:ext>
            </a:extLst>
          </p:cNvPr>
          <p:cNvSpPr/>
          <p:nvPr/>
        </p:nvSpPr>
        <p:spPr>
          <a:xfrm>
            <a:off x="512064" y="4866173"/>
            <a:ext cx="2306989" cy="708971"/>
          </a:xfrm>
          <a:prstGeom prst="roundRect">
            <a:avLst/>
          </a:prstGeom>
          <a:noFill/>
          <a:ln>
            <a:solidFill>
              <a:srgbClr val="CE19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CE194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Upset</a:t>
            </a:r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552C6667-336D-A34F-B00F-F2B82C4A9008}"/>
              </a:ext>
            </a:extLst>
          </p:cNvPr>
          <p:cNvSpPr/>
          <p:nvPr/>
        </p:nvSpPr>
        <p:spPr>
          <a:xfrm>
            <a:off x="3438144" y="426048"/>
            <a:ext cx="2306989" cy="708971"/>
          </a:xfrm>
          <a:prstGeom prst="roundRect">
            <a:avLst/>
          </a:prstGeom>
          <a:noFill/>
          <a:ln>
            <a:solidFill>
              <a:srgbClr val="CE19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CE194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Loved</a:t>
            </a:r>
            <a:endParaRPr lang="en-GB" sz="2000" dirty="0"/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C5A6BB83-CCAD-1A4E-8D58-1EB59F3F9DDE}"/>
              </a:ext>
            </a:extLst>
          </p:cNvPr>
          <p:cNvSpPr/>
          <p:nvPr/>
        </p:nvSpPr>
        <p:spPr>
          <a:xfrm>
            <a:off x="3438144" y="1316064"/>
            <a:ext cx="2306989" cy="708971"/>
          </a:xfrm>
          <a:prstGeom prst="roundRect">
            <a:avLst/>
          </a:prstGeom>
          <a:noFill/>
          <a:ln>
            <a:solidFill>
              <a:srgbClr val="CE19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CE194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Worried</a:t>
            </a:r>
            <a:endParaRPr lang="en-GB" sz="2000" dirty="0"/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5293EE38-E1D4-D542-98CC-EF129F017C81}"/>
              </a:ext>
            </a:extLst>
          </p:cNvPr>
          <p:cNvSpPr/>
          <p:nvPr/>
        </p:nvSpPr>
        <p:spPr>
          <a:xfrm>
            <a:off x="3438144" y="2206080"/>
            <a:ext cx="2306989" cy="708971"/>
          </a:xfrm>
          <a:prstGeom prst="roundRect">
            <a:avLst/>
          </a:prstGeom>
          <a:noFill/>
          <a:ln>
            <a:solidFill>
              <a:srgbClr val="CE19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CE194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Angry</a:t>
            </a:r>
            <a:endParaRPr lang="en-GB" sz="2000" dirty="0"/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AC4E6566-51D0-E044-9827-D44F67BF03E9}"/>
              </a:ext>
            </a:extLst>
          </p:cNvPr>
          <p:cNvSpPr/>
          <p:nvPr/>
        </p:nvSpPr>
        <p:spPr>
          <a:xfrm>
            <a:off x="3438144" y="3096096"/>
            <a:ext cx="2306989" cy="708971"/>
          </a:xfrm>
          <a:prstGeom prst="roundRect">
            <a:avLst/>
          </a:prstGeom>
          <a:noFill/>
          <a:ln>
            <a:solidFill>
              <a:srgbClr val="CE19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CE194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Calm</a:t>
            </a:r>
            <a:endParaRPr lang="en-GB" sz="2000" dirty="0"/>
          </a:p>
        </p:txBody>
      </p:sp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AA082E56-E56A-474F-A977-BE49CB54460E}"/>
              </a:ext>
            </a:extLst>
          </p:cNvPr>
          <p:cNvSpPr/>
          <p:nvPr/>
        </p:nvSpPr>
        <p:spPr>
          <a:xfrm>
            <a:off x="3438144" y="3986112"/>
            <a:ext cx="2306989" cy="708971"/>
          </a:xfrm>
          <a:prstGeom prst="roundRect">
            <a:avLst/>
          </a:prstGeom>
          <a:noFill/>
          <a:ln>
            <a:solidFill>
              <a:srgbClr val="CE19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CE194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Anxious</a:t>
            </a:r>
            <a:endParaRPr lang="en-GB" sz="2000" dirty="0"/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442234C6-CA92-9748-A8F1-A6C8C4FB33E3}"/>
              </a:ext>
            </a:extLst>
          </p:cNvPr>
          <p:cNvSpPr/>
          <p:nvPr/>
        </p:nvSpPr>
        <p:spPr>
          <a:xfrm>
            <a:off x="3438144" y="4876128"/>
            <a:ext cx="2306989" cy="708971"/>
          </a:xfrm>
          <a:prstGeom prst="roundRect">
            <a:avLst/>
          </a:prstGeom>
          <a:noFill/>
          <a:ln>
            <a:solidFill>
              <a:srgbClr val="CE19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CE194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Tired</a:t>
            </a:r>
            <a:endParaRPr lang="en-GB" sz="2000" dirty="0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CBDED812-A73D-AB45-86D6-A7C67CF40E73}"/>
              </a:ext>
            </a:extLst>
          </p:cNvPr>
          <p:cNvSpPr/>
          <p:nvPr/>
        </p:nvSpPr>
        <p:spPr>
          <a:xfrm>
            <a:off x="6364224" y="426048"/>
            <a:ext cx="2306989" cy="708971"/>
          </a:xfrm>
          <a:prstGeom prst="roundRect">
            <a:avLst/>
          </a:prstGeom>
          <a:noFill/>
          <a:ln>
            <a:solidFill>
              <a:srgbClr val="CE19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CE194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Strange</a:t>
            </a:r>
            <a:endParaRPr lang="en-GB" sz="2000" dirty="0"/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78C5D847-73ED-A946-9AD1-DF430D552292}"/>
              </a:ext>
            </a:extLst>
          </p:cNvPr>
          <p:cNvSpPr/>
          <p:nvPr/>
        </p:nvSpPr>
        <p:spPr>
          <a:xfrm>
            <a:off x="6364224" y="1316064"/>
            <a:ext cx="2306989" cy="708971"/>
          </a:xfrm>
          <a:prstGeom prst="roundRect">
            <a:avLst/>
          </a:prstGeom>
          <a:noFill/>
          <a:ln>
            <a:solidFill>
              <a:srgbClr val="CE19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CE194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Stressed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A434189E-1114-B740-AA80-DD500F877126}"/>
              </a:ext>
            </a:extLst>
          </p:cNvPr>
          <p:cNvSpPr/>
          <p:nvPr/>
        </p:nvSpPr>
        <p:spPr>
          <a:xfrm>
            <a:off x="6364224" y="2206080"/>
            <a:ext cx="2306989" cy="708971"/>
          </a:xfrm>
          <a:prstGeom prst="roundRect">
            <a:avLst/>
          </a:prstGeom>
          <a:noFill/>
          <a:ln>
            <a:solidFill>
              <a:srgbClr val="CE19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CE194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Sick</a:t>
            </a:r>
            <a:endParaRPr lang="en-GB" sz="2000" dirty="0"/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11EE9B1D-EE20-D64C-8FCC-58EDFC4EF031}"/>
              </a:ext>
            </a:extLst>
          </p:cNvPr>
          <p:cNvSpPr/>
          <p:nvPr/>
        </p:nvSpPr>
        <p:spPr>
          <a:xfrm>
            <a:off x="6364224" y="3096096"/>
            <a:ext cx="2306989" cy="708971"/>
          </a:xfrm>
          <a:prstGeom prst="roundRect">
            <a:avLst/>
          </a:prstGeom>
          <a:noFill/>
          <a:ln>
            <a:solidFill>
              <a:srgbClr val="CE19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CE194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Hungry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CB18CA01-B768-BE43-8C8C-FE0FCFFA992D}"/>
              </a:ext>
            </a:extLst>
          </p:cNvPr>
          <p:cNvSpPr/>
          <p:nvPr/>
        </p:nvSpPr>
        <p:spPr>
          <a:xfrm>
            <a:off x="6364224" y="3986112"/>
            <a:ext cx="2306989" cy="708971"/>
          </a:xfrm>
          <a:prstGeom prst="roundRect">
            <a:avLst/>
          </a:prstGeom>
          <a:noFill/>
          <a:ln>
            <a:solidFill>
              <a:srgbClr val="CE19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CE194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Bored</a:t>
            </a:r>
            <a:endParaRPr lang="en-GB" sz="2000" dirty="0"/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5C35EBD9-862D-2D4A-AF33-953C2AA56F8C}"/>
              </a:ext>
            </a:extLst>
          </p:cNvPr>
          <p:cNvSpPr/>
          <p:nvPr/>
        </p:nvSpPr>
        <p:spPr>
          <a:xfrm>
            <a:off x="6364224" y="4876128"/>
            <a:ext cx="2306989" cy="708971"/>
          </a:xfrm>
          <a:prstGeom prst="roundRect">
            <a:avLst/>
          </a:prstGeom>
          <a:noFill/>
          <a:ln>
            <a:solidFill>
              <a:srgbClr val="CE19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CE194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Comfortable</a:t>
            </a:r>
            <a:endParaRPr lang="en-GB" sz="2000" dirty="0"/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A042FE2F-3121-F84C-9C24-2802850785B7}"/>
              </a:ext>
            </a:extLst>
          </p:cNvPr>
          <p:cNvSpPr/>
          <p:nvPr/>
        </p:nvSpPr>
        <p:spPr>
          <a:xfrm>
            <a:off x="512064" y="5754197"/>
            <a:ext cx="2306989" cy="708971"/>
          </a:xfrm>
          <a:prstGeom prst="roundRect">
            <a:avLst/>
          </a:prstGeom>
          <a:noFill/>
          <a:ln>
            <a:solidFill>
              <a:srgbClr val="CE19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CE194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Annoyed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B7F3736F-ED1F-1949-B1B1-2E3F26D35385}"/>
              </a:ext>
            </a:extLst>
          </p:cNvPr>
          <p:cNvSpPr/>
          <p:nvPr/>
        </p:nvSpPr>
        <p:spPr>
          <a:xfrm>
            <a:off x="3438144" y="5766144"/>
            <a:ext cx="2306989" cy="708971"/>
          </a:xfrm>
          <a:prstGeom prst="roundRect">
            <a:avLst/>
          </a:prstGeom>
          <a:noFill/>
          <a:ln>
            <a:solidFill>
              <a:srgbClr val="CE19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CE194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Lonely</a:t>
            </a:r>
            <a:endParaRPr lang="en-GB" sz="2000" dirty="0"/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A0F52772-0513-BA48-B763-2891A71AE5C2}"/>
              </a:ext>
            </a:extLst>
          </p:cNvPr>
          <p:cNvSpPr/>
          <p:nvPr/>
        </p:nvSpPr>
        <p:spPr>
          <a:xfrm>
            <a:off x="6364224" y="5753952"/>
            <a:ext cx="2306989" cy="708971"/>
          </a:xfrm>
          <a:prstGeom prst="roundRect">
            <a:avLst/>
          </a:prstGeom>
          <a:noFill/>
          <a:ln>
            <a:solidFill>
              <a:srgbClr val="CE19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rgbClr val="CE194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Rested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793462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0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0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0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0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9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00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0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5" grpId="0" animBg="1"/>
          <p:bldP spid="26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8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8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9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9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0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0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5" grpId="0" animBg="1"/>
          <p:bldP spid="26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643675" y="1750752"/>
            <a:ext cx="7753194" cy="3274807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GB" altLang="en-US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Did you see any of your feelings?</a:t>
            </a:r>
          </a:p>
          <a:p>
            <a:pPr>
              <a:lnSpc>
                <a:spcPct val="150000"/>
              </a:lnSpc>
            </a:pPr>
            <a:endParaRPr lang="en-GB" sz="20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 you have any other feelings you would like to share?</a:t>
            </a:r>
          </a:p>
          <a:p>
            <a:pPr>
              <a:lnSpc>
                <a:spcPct val="150000"/>
              </a:lnSpc>
            </a:pPr>
            <a:endParaRPr lang="en-GB" sz="20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Did any of the feelings surprise you?</a:t>
            </a:r>
          </a:p>
          <a:p>
            <a:pPr>
              <a:lnSpc>
                <a:spcPct val="150000"/>
              </a:lnSpc>
            </a:pPr>
            <a:endParaRPr lang="en-GB" sz="20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Are you surprised that other people are feeling this too?</a:t>
            </a:r>
          </a:p>
        </p:txBody>
      </p:sp>
    </p:spTree>
    <p:extLst>
      <p:ext uri="{BB962C8B-B14F-4D97-AF65-F5344CB8AC3E}">
        <p14:creationId xmlns:p14="http://schemas.microsoft.com/office/powerpoint/2010/main" val="2036034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398347" y="863048"/>
            <a:ext cx="7753194" cy="1200329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Some people find it easier to write down or draw how they’re feeling.</a:t>
            </a:r>
          </a:p>
          <a:p>
            <a:pPr algn="l"/>
            <a:endParaRPr lang="en-GB" sz="1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/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Select </a:t>
            </a:r>
            <a:r>
              <a:rPr lang="en-GB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one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of the options below. </a:t>
            </a:r>
          </a:p>
          <a:p>
            <a:pPr algn="l"/>
            <a:endParaRPr lang="en-GB" sz="1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7879A54-8C4B-8348-9D8E-73A3200BF989}"/>
              </a:ext>
            </a:extLst>
          </p:cNvPr>
          <p:cNvGrpSpPr/>
          <p:nvPr/>
        </p:nvGrpSpPr>
        <p:grpSpPr>
          <a:xfrm>
            <a:off x="6040864" y="2326613"/>
            <a:ext cx="2679390" cy="3472021"/>
            <a:chOff x="6040864" y="2326613"/>
            <a:chExt cx="2679390" cy="3472021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6E08598C-55C1-654E-A8AE-F4E5ABEFE9DB}"/>
                </a:ext>
              </a:extLst>
            </p:cNvPr>
            <p:cNvSpPr/>
            <p:nvPr/>
          </p:nvSpPr>
          <p:spPr>
            <a:xfrm>
              <a:off x="6040865" y="2326613"/>
              <a:ext cx="2679389" cy="3472021"/>
            </a:xfrm>
            <a:prstGeom prst="roundRect">
              <a:avLst>
                <a:gd name="adj" fmla="val 7706"/>
              </a:avLst>
            </a:prstGeom>
            <a:noFill/>
            <a:ln>
              <a:solidFill>
                <a:srgbClr val="CE19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GB" sz="2000" b="1" dirty="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Write a story about a teenager who is currently in lockdown, and their feelings.</a:t>
              </a:r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0E66DDF9-96F5-4147-B1E5-FD38D890A24C}"/>
                </a:ext>
              </a:extLst>
            </p:cNvPr>
            <p:cNvSpPr/>
            <p:nvPr/>
          </p:nvSpPr>
          <p:spPr>
            <a:xfrm>
              <a:off x="6040864" y="2326613"/>
              <a:ext cx="316877" cy="326052"/>
            </a:xfrm>
            <a:prstGeom prst="roundRect">
              <a:avLst>
                <a:gd name="adj" fmla="val 0"/>
              </a:avLst>
            </a:prstGeom>
            <a:solidFill>
              <a:srgbClr val="CE194C"/>
            </a:solidFill>
            <a:ln>
              <a:solidFill>
                <a:srgbClr val="CE19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36000" rtlCol="0" anchor="ctr"/>
            <a:lstStyle/>
            <a:p>
              <a:pPr algn="ctr">
                <a:lnSpc>
                  <a:spcPct val="150000"/>
                </a:lnSpc>
              </a:pPr>
              <a:r>
                <a:rPr lang="en-GB" sz="12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3.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FD63D32-0898-5144-93B8-B18501904590}"/>
              </a:ext>
            </a:extLst>
          </p:cNvPr>
          <p:cNvGrpSpPr/>
          <p:nvPr/>
        </p:nvGrpSpPr>
        <p:grpSpPr>
          <a:xfrm>
            <a:off x="3219605" y="2326613"/>
            <a:ext cx="2679390" cy="3472021"/>
            <a:chOff x="3219605" y="2326613"/>
            <a:chExt cx="2679390" cy="3472021"/>
          </a:xfrm>
        </p:grpSpPr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938F5547-7E4E-DD48-9A80-DDA20C2DF05D}"/>
                </a:ext>
              </a:extLst>
            </p:cNvPr>
            <p:cNvSpPr/>
            <p:nvPr/>
          </p:nvSpPr>
          <p:spPr>
            <a:xfrm>
              <a:off x="3219606" y="2326613"/>
              <a:ext cx="2679389" cy="3472021"/>
            </a:xfrm>
            <a:prstGeom prst="roundRect">
              <a:avLst>
                <a:gd name="adj" fmla="val 7706"/>
              </a:avLst>
            </a:prstGeom>
            <a:noFill/>
            <a:ln>
              <a:solidFill>
                <a:srgbClr val="CE19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GB" sz="2000" b="1" dirty="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Draw a detailed picture which expresses the emotions you felt during lockdown or are feeling now.</a:t>
              </a:r>
            </a:p>
          </p:txBody>
        </p:sp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2A5DF3DE-06BB-0642-B738-62501276F805}"/>
                </a:ext>
              </a:extLst>
            </p:cNvPr>
            <p:cNvSpPr/>
            <p:nvPr/>
          </p:nvSpPr>
          <p:spPr>
            <a:xfrm>
              <a:off x="3219605" y="2326613"/>
              <a:ext cx="316877" cy="326052"/>
            </a:xfrm>
            <a:prstGeom prst="roundRect">
              <a:avLst>
                <a:gd name="adj" fmla="val 0"/>
              </a:avLst>
            </a:prstGeom>
            <a:solidFill>
              <a:srgbClr val="CE194C"/>
            </a:solidFill>
            <a:ln>
              <a:solidFill>
                <a:srgbClr val="CE19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36000" rtlCol="0" anchor="ctr"/>
            <a:lstStyle/>
            <a:p>
              <a:pPr algn="ctr">
                <a:lnSpc>
                  <a:spcPct val="150000"/>
                </a:lnSpc>
              </a:pPr>
              <a:r>
                <a:rPr lang="en-GB" sz="12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2.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19FF81F-CCC4-BF49-847D-155D9252825D}"/>
              </a:ext>
            </a:extLst>
          </p:cNvPr>
          <p:cNvGrpSpPr/>
          <p:nvPr/>
        </p:nvGrpSpPr>
        <p:grpSpPr>
          <a:xfrm>
            <a:off x="398347" y="2326613"/>
            <a:ext cx="2679390" cy="3472021"/>
            <a:chOff x="398347" y="2326613"/>
            <a:chExt cx="2679390" cy="3472021"/>
          </a:xfrm>
        </p:grpSpPr>
        <p:sp>
          <p:nvSpPr>
            <p:cNvPr id="2" name="Rounded Rectangle 1">
              <a:extLst>
                <a:ext uri="{FF2B5EF4-FFF2-40B4-BE49-F238E27FC236}">
                  <a16:creationId xmlns:a16="http://schemas.microsoft.com/office/drawing/2014/main" id="{40B4075E-BD4C-5042-AE48-C7CAE06772E0}"/>
                </a:ext>
              </a:extLst>
            </p:cNvPr>
            <p:cNvSpPr/>
            <p:nvPr/>
          </p:nvSpPr>
          <p:spPr>
            <a:xfrm>
              <a:off x="398348" y="2326613"/>
              <a:ext cx="2679389" cy="3472021"/>
            </a:xfrm>
            <a:prstGeom prst="roundRect">
              <a:avLst>
                <a:gd name="adj" fmla="val 7706"/>
              </a:avLst>
            </a:prstGeom>
            <a:noFill/>
            <a:ln>
              <a:solidFill>
                <a:srgbClr val="CE19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GB" sz="2000" b="1" dirty="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Write a blog about your experiences during lockdown.</a:t>
              </a:r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2414B53B-66EB-5C40-B948-261FE1369C2C}"/>
                </a:ext>
              </a:extLst>
            </p:cNvPr>
            <p:cNvSpPr/>
            <p:nvPr/>
          </p:nvSpPr>
          <p:spPr>
            <a:xfrm>
              <a:off x="398347" y="2326613"/>
              <a:ext cx="316877" cy="326052"/>
            </a:xfrm>
            <a:prstGeom prst="roundRect">
              <a:avLst>
                <a:gd name="adj" fmla="val 0"/>
              </a:avLst>
            </a:prstGeom>
            <a:solidFill>
              <a:srgbClr val="CE194C"/>
            </a:solidFill>
            <a:ln>
              <a:solidFill>
                <a:srgbClr val="CE19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rIns="36000" rtlCol="0" anchor="ctr"/>
            <a:lstStyle/>
            <a:p>
              <a:pPr algn="ctr">
                <a:lnSpc>
                  <a:spcPct val="150000"/>
                </a:lnSpc>
              </a:pPr>
              <a:r>
                <a:rPr lang="en-GB" sz="12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1.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91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4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4" accel="50000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8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4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4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398346" y="630820"/>
            <a:ext cx="9881727" cy="353943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Look at the cat and dog faces on this mountain path and think about the following: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16A44D-0E68-0343-A8FD-2FF6D583BD55}"/>
              </a:ext>
            </a:extLst>
          </p:cNvPr>
          <p:cNvSpPr txBox="1"/>
          <p:nvPr/>
        </p:nvSpPr>
        <p:spPr>
          <a:xfrm>
            <a:off x="5297570" y="1421542"/>
            <a:ext cx="3527561" cy="4715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Which one do you feel you can currently relate to?</a:t>
            </a:r>
          </a:p>
          <a:p>
            <a:pPr marL="285750" indent="-285750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 you recognise any of the numbers as a friend or </a:t>
            </a:r>
            <a:br>
              <a:rPr lang="en-GB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family-member?</a:t>
            </a:r>
          </a:p>
          <a:p>
            <a:pPr marL="285750" indent="-285750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Are you happy with the number you selected or would you prefer to be a different number? </a:t>
            </a:r>
          </a:p>
          <a:p>
            <a:pPr marL="285750" indent="-285750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steps could you take to be the number you want to be?</a:t>
            </a:r>
          </a:p>
          <a:p>
            <a:pPr marL="285750" indent="-285750">
              <a:lnSpc>
                <a:spcPct val="135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Write down a short-term plan to help you get to your chosen number, or to help you stay at the number you are at.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405A21-DDCC-284D-A464-FB28629FD5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4"/>
          <a:stretch/>
        </p:blipFill>
        <p:spPr>
          <a:xfrm>
            <a:off x="398346" y="1421542"/>
            <a:ext cx="4899224" cy="4715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583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543489" y="543734"/>
            <a:ext cx="8208625" cy="5833200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5000"/>
              </a:lnSpc>
            </a:pPr>
            <a:r>
              <a:rPr lang="en-GB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some people, lockdown will have been a pleasant experience. </a:t>
            </a:r>
            <a:br>
              <a:rPr lang="en-GB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some people, it won’t have. </a:t>
            </a:r>
          </a:p>
          <a:p>
            <a:pPr algn="l">
              <a:lnSpc>
                <a:spcPct val="125000"/>
              </a:lnSpc>
            </a:pPr>
            <a:endParaRPr lang="en-GB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>
              <a:lnSpc>
                <a:spcPct val="125000"/>
              </a:lnSpc>
            </a:pPr>
            <a:r>
              <a:rPr lang="en-GB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Hopefully, you can see that other people may have struggled in lockdown and may still be struggling. This could include your parents, carers, teachers or other adults.</a:t>
            </a:r>
          </a:p>
          <a:p>
            <a:pPr algn="l">
              <a:lnSpc>
                <a:spcPct val="125000"/>
              </a:lnSpc>
            </a:pPr>
            <a:endParaRPr lang="en-GB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>
              <a:lnSpc>
                <a:spcPct val="125000"/>
              </a:lnSpc>
            </a:pPr>
            <a:r>
              <a:rPr lang="en-GB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are struggling to understand your feelings or think you need further help then please talk to your teacher or another adult in school that you trust. </a:t>
            </a:r>
          </a:p>
          <a:p>
            <a:pPr algn="l">
              <a:lnSpc>
                <a:spcPct val="125000"/>
              </a:lnSpc>
            </a:pPr>
            <a:endParaRPr lang="en-GB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>
              <a:lnSpc>
                <a:spcPct val="125000"/>
              </a:lnSpc>
            </a:pPr>
            <a:r>
              <a:rPr lang="en-GB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don’t want to tell them in front of other people, you could send them an email or leave them a note.</a:t>
            </a:r>
          </a:p>
          <a:p>
            <a:pPr algn="l">
              <a:lnSpc>
                <a:spcPct val="125000"/>
              </a:lnSpc>
            </a:pPr>
            <a:endParaRPr lang="en-GB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l">
              <a:lnSpc>
                <a:spcPct val="125000"/>
              </a:lnSpc>
            </a:pPr>
            <a:r>
              <a:rPr lang="en-GB" sz="2000" b="1" dirty="0">
                <a:solidFill>
                  <a:srgbClr val="CE194C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need help, please ask. </a:t>
            </a:r>
          </a:p>
        </p:txBody>
      </p:sp>
    </p:spTree>
    <p:extLst>
      <p:ext uri="{BB962C8B-B14F-4D97-AF65-F5344CB8AC3E}">
        <p14:creationId xmlns:p14="http://schemas.microsoft.com/office/powerpoint/2010/main" val="2344256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Click r:id="rId3"/>
            <a:extLst>
              <a:ext uri="{FF2B5EF4-FFF2-40B4-BE49-F238E27FC236}">
                <a16:creationId xmlns:a16="http://schemas.microsoft.com/office/drawing/2014/main" id="{9601F53A-2015-5042-9294-D5E19398D159}"/>
              </a:ext>
            </a:extLst>
          </p:cNvPr>
          <p:cNvSpPr/>
          <p:nvPr/>
        </p:nvSpPr>
        <p:spPr>
          <a:xfrm>
            <a:off x="3807933" y="3189202"/>
            <a:ext cx="1510301" cy="5034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73667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9B3860BD-1FF0-4EB6-9581-A3F374098117}" vid="{F3D069A4-472B-488D-8626-09FE123BB8A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176</TotalTime>
  <Words>378</Words>
  <Application>Microsoft Macintosh PowerPoint</Application>
  <PresentationFormat>On-screen Show (4:3)</PresentationFormat>
  <Paragraphs>59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Twinkl Light</vt:lpstr>
      <vt:lpstr>Calibri</vt:lpstr>
      <vt:lpstr>Arial</vt:lpstr>
      <vt:lpstr>Open Sans</vt:lpstr>
      <vt:lpstr>Office Theme</vt:lpstr>
      <vt:lpstr>PowerPoint Presentation</vt:lpstr>
      <vt:lpstr>PowerPoint Presentation</vt:lpstr>
      <vt:lpstr>How Has Lockdown  Affected Me?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Yawen Zhao</dc:creator>
  <cp:lastModifiedBy>Yawen Zhao</cp:lastModifiedBy>
  <cp:revision>23</cp:revision>
  <cp:lastPrinted>2020-07-30T10:20:29Z</cp:lastPrinted>
  <dcterms:created xsi:type="dcterms:W3CDTF">2020-07-30T09:53:28Z</dcterms:created>
  <dcterms:modified xsi:type="dcterms:W3CDTF">2020-08-07T13:45:26Z</dcterms:modified>
</cp:coreProperties>
</file>