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67" r:id="rId12"/>
    <p:sldId id="258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pen Sans" panose="020B0606030504020204" pitchFamily="34" charset="0"/>
      <p:regular r:id="rId19"/>
      <p:bold r:id="rId20"/>
      <p:italic r:id="rId21"/>
      <p:boldItalic r:id="rId22"/>
    </p:embeddedFont>
    <p:embeddedFont>
      <p:font typeface="Twinkl Light" charset="0"/>
      <p:regular r:id="rId23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88" userDrawn="1">
          <p15:clr>
            <a:srgbClr val="A4A3A4"/>
          </p15:clr>
        </p15:guide>
        <p15:guide id="4" pos="27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2" userDrawn="1">
          <p15:clr>
            <a:srgbClr val="A4A3A4"/>
          </p15:clr>
        </p15:guide>
        <p15:guide id="8" pos="5738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4320" userDrawn="1">
          <p15:clr>
            <a:srgbClr val="A4A3A4"/>
          </p15:clr>
        </p15:guide>
        <p15:guide id="12" orient="horz" pos="686" userDrawn="1">
          <p15:clr>
            <a:srgbClr val="A4A3A4"/>
          </p15:clr>
        </p15:guide>
        <p15:guide id="13" orient="horz" pos="867" userDrawn="1">
          <p15:clr>
            <a:srgbClr val="A4A3A4"/>
          </p15:clr>
        </p15:guide>
        <p15:guide id="14" orient="horz" pos="2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8F43"/>
    <a:srgbClr val="69884A"/>
    <a:srgbClr val="DC9328"/>
    <a:srgbClr val="357F71"/>
    <a:srgbClr val="456F67"/>
    <a:srgbClr val="E7A23D"/>
    <a:srgbClr val="EDBA6C"/>
    <a:srgbClr val="809141"/>
    <a:srgbClr val="2C7DA6"/>
    <a:srgbClr val="6998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8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469" y="72"/>
      </p:cViewPr>
      <p:guideLst>
        <p:guide orient="horz" pos="459"/>
        <p:guide pos="2880"/>
        <p:guide pos="5488"/>
        <p:guide pos="272"/>
        <p:guide orient="horz" pos="2160"/>
        <p:guide orient="horz" pos="4042"/>
        <p:guide pos="22"/>
        <p:guide pos="5738"/>
        <p:guide orient="horz"/>
        <p:guide orient="horz" pos="4320"/>
        <p:guide orient="horz" pos="686"/>
        <p:guide orient="horz" pos="867"/>
        <p:guide orient="horz" pos="27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E23B0-7AFB-419F-88ED-9863E094EC0D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15618-F096-47F9-A2E0-5659E5968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240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9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5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3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5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6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06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754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C5A4305-8538-4AC5-A69B-BA0518FA21B2}" type="datetimeFigureOut">
              <a:rPr lang="en-GB"/>
              <a:pPr>
                <a:defRPr/>
              </a:pPr>
              <a:t>31/07/2020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7" r:id="rId2"/>
    <p:sldLayoutId id="2147483712" r:id="rId3"/>
    <p:sldLayoutId id="2147483713" r:id="rId4"/>
    <p:sldLayoutId id="2147483716" r:id="rId5"/>
    <p:sldLayoutId id="2147483714" r:id="rId6"/>
    <p:sldLayoutId id="2147483715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eystage3-ks3/keystage3-ks3-teachers-toolbox/return-to-school-teacher-toolbox-ks3-ks4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eystage3-ks3/keystage3-ks3-teachers-toolbox/return-to-school-teacher-toolbox-ks3-ks4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17763" y="1701800"/>
            <a:ext cx="4319587" cy="2806700"/>
          </a:xfrm>
          <a:prstGeom prst="rect">
            <a:avLst/>
          </a:prstGeom>
          <a:solidFill>
            <a:srgbClr val="698F4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417763" y="3001956"/>
            <a:ext cx="4319587" cy="49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28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Growth Mindset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417763" y="2481890"/>
            <a:ext cx="43195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en-US" sz="2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Tutor Time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821430" y="2926022"/>
            <a:ext cx="15011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55875" y="1846263"/>
            <a:ext cx="4032250" cy="2519362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Rectangle 8">
            <a:hlinkClick r:id="rId3"/>
            <a:extLst>
              <a:ext uri="{FF2B5EF4-FFF2-40B4-BE49-F238E27FC236}">
                <a16:creationId xmlns:a16="http://schemas.microsoft.com/office/drawing/2014/main" id="{D08A1746-D5A7-4C0F-B59A-963D7192C61B}"/>
              </a:ext>
            </a:extLst>
          </p:cNvPr>
          <p:cNvSpPr/>
          <p:nvPr/>
        </p:nvSpPr>
        <p:spPr>
          <a:xfrm>
            <a:off x="3816849" y="5669024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Growth 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197623" y="1390506"/>
            <a:ext cx="4748754" cy="640515"/>
          </a:xfrm>
          <a:prstGeom prst="rect">
            <a:avLst/>
          </a:prstGeom>
          <a:ln w="31750">
            <a:solidFill>
              <a:srgbClr val="698F43"/>
            </a:solidFill>
          </a:ln>
        </p:spPr>
        <p:txBody>
          <a:bodyPr wrap="square" lIns="180000" tIns="180000" rIns="180000" bIns="18000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Hear your fixed mindset voice.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981AD68-4B23-479A-8CAA-4D6D1A959186}"/>
              </a:ext>
            </a:extLst>
          </p:cNvPr>
          <p:cNvSpPr txBox="1">
            <a:spLocks/>
          </p:cNvSpPr>
          <p:nvPr/>
        </p:nvSpPr>
        <p:spPr>
          <a:xfrm>
            <a:off x="2197623" y="2788485"/>
            <a:ext cx="4748754" cy="640515"/>
          </a:xfrm>
          <a:prstGeom prst="rect">
            <a:avLst/>
          </a:prstGeom>
          <a:ln w="31750">
            <a:solidFill>
              <a:srgbClr val="698F43"/>
            </a:solidFill>
          </a:ln>
        </p:spPr>
        <p:txBody>
          <a:bodyPr wrap="square" lIns="180000" tIns="180000" rIns="180000" bIns="18000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Choose to adopt a growth mindset voice.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27F388-EC74-47D1-8613-9771D9047576}"/>
              </a:ext>
            </a:extLst>
          </p:cNvPr>
          <p:cNvSpPr txBox="1">
            <a:spLocks/>
          </p:cNvSpPr>
          <p:nvPr/>
        </p:nvSpPr>
        <p:spPr>
          <a:xfrm>
            <a:off x="2197623" y="4186464"/>
            <a:ext cx="4748754" cy="640515"/>
          </a:xfrm>
          <a:prstGeom prst="rect">
            <a:avLst/>
          </a:prstGeom>
          <a:ln w="31750">
            <a:solidFill>
              <a:srgbClr val="698F43"/>
            </a:solidFill>
          </a:ln>
        </p:spPr>
        <p:txBody>
          <a:bodyPr wrap="square" lIns="180000" tIns="180000" rIns="180000" bIns="18000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Speak with a growth mindset.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4E90FEC-F141-46B2-9647-BE68F0D5C264}"/>
              </a:ext>
            </a:extLst>
          </p:cNvPr>
          <p:cNvSpPr txBox="1">
            <a:spLocks/>
          </p:cNvSpPr>
          <p:nvPr/>
        </p:nvSpPr>
        <p:spPr>
          <a:xfrm>
            <a:off x="2197623" y="5584443"/>
            <a:ext cx="4748754" cy="640515"/>
          </a:xfrm>
          <a:prstGeom prst="rect">
            <a:avLst/>
          </a:prstGeom>
          <a:ln w="31750">
            <a:solidFill>
              <a:srgbClr val="698F43"/>
            </a:solidFill>
          </a:ln>
        </p:spPr>
        <p:txBody>
          <a:bodyPr wrap="square" lIns="180000" tIns="180000" rIns="180000" bIns="18000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Act with a growth mindset.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2928B2CA-A2E0-4392-9AFC-3829735C0E01}"/>
              </a:ext>
            </a:extLst>
          </p:cNvPr>
          <p:cNvSpPr/>
          <p:nvPr/>
        </p:nvSpPr>
        <p:spPr>
          <a:xfrm>
            <a:off x="4442908" y="2173045"/>
            <a:ext cx="258184" cy="494851"/>
          </a:xfrm>
          <a:prstGeom prst="downArrow">
            <a:avLst/>
          </a:prstGeom>
          <a:solidFill>
            <a:srgbClr val="698F43"/>
          </a:solidFill>
          <a:ln>
            <a:solidFill>
              <a:srgbClr val="698F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8E18FA74-4C5F-4EAA-B4C7-5D75ABFC59BF}"/>
              </a:ext>
            </a:extLst>
          </p:cNvPr>
          <p:cNvSpPr/>
          <p:nvPr/>
        </p:nvSpPr>
        <p:spPr>
          <a:xfrm>
            <a:off x="4442908" y="3549589"/>
            <a:ext cx="258184" cy="494851"/>
          </a:xfrm>
          <a:prstGeom prst="downArrow">
            <a:avLst/>
          </a:prstGeom>
          <a:solidFill>
            <a:srgbClr val="698F43"/>
          </a:solidFill>
          <a:ln>
            <a:solidFill>
              <a:srgbClr val="698F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24887B39-BE7C-4ED5-8906-085BA48EF800}"/>
              </a:ext>
            </a:extLst>
          </p:cNvPr>
          <p:cNvSpPr/>
          <p:nvPr/>
        </p:nvSpPr>
        <p:spPr>
          <a:xfrm>
            <a:off x="4442908" y="4958285"/>
            <a:ext cx="258184" cy="494851"/>
          </a:xfrm>
          <a:prstGeom prst="downArrow">
            <a:avLst/>
          </a:prstGeom>
          <a:solidFill>
            <a:srgbClr val="698F43"/>
          </a:solidFill>
          <a:ln>
            <a:solidFill>
              <a:srgbClr val="698F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91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Growth 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298622"/>
            <a:ext cx="8280400" cy="4108817"/>
          </a:xfrm>
          <a:prstGeom prst="rect">
            <a:avLst/>
          </a:prstGeom>
        </p:spPr>
        <p:txBody>
          <a:bodyPr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‘I have not failed, I’ve just found 10 000 ways that won’t work’. </a:t>
            </a:r>
          </a:p>
          <a:p>
            <a:pPr algn="l" fontAlgn="auto">
              <a:spcAft>
                <a:spcPts val="600"/>
              </a:spcAft>
              <a:defRPr/>
            </a:pPr>
            <a:r>
              <a:rPr lang="en-GB" sz="1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Thomas Edison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‘It’s not that I’m so smart; I just stay with problems longer’. </a:t>
            </a:r>
          </a:p>
          <a:p>
            <a:pPr algn="l" fontAlgn="auto">
              <a:spcAft>
                <a:spcPts val="600"/>
              </a:spcAft>
              <a:defRPr/>
            </a:pPr>
            <a:r>
              <a:rPr lang="en-GB" sz="1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Albert Einstein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'There is no magic to achievement. It’s really about hard work, choices and persistence.’ </a:t>
            </a:r>
          </a:p>
          <a:p>
            <a:pPr algn="l" fontAlgn="auto">
              <a:spcAft>
                <a:spcPts val="600"/>
              </a:spcAft>
              <a:defRPr/>
            </a:pPr>
            <a:r>
              <a:rPr lang="en-GB" sz="1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Michelle Obama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Write down one change you could make today or this week to develop your own growth mindset.</a:t>
            </a:r>
          </a:p>
        </p:txBody>
      </p:sp>
    </p:spTree>
    <p:extLst>
      <p:ext uri="{BB962C8B-B14F-4D97-AF65-F5344CB8AC3E}">
        <p14:creationId xmlns:p14="http://schemas.microsoft.com/office/powerpoint/2010/main" val="102989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A364F929-EC7B-4AF1-8AE8-4A1C0831E5DB}"/>
              </a:ext>
            </a:extLst>
          </p:cNvPr>
          <p:cNvSpPr/>
          <p:nvPr/>
        </p:nvSpPr>
        <p:spPr>
          <a:xfrm>
            <a:off x="3816849" y="3177283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0655A09-2E10-4983-B5AF-24E453ADEDE4}"/>
              </a:ext>
            </a:extLst>
          </p:cNvPr>
          <p:cNvSpPr/>
          <p:nvPr/>
        </p:nvSpPr>
        <p:spPr bwMode="auto">
          <a:xfrm>
            <a:off x="479425" y="1108147"/>
            <a:ext cx="8196263" cy="1847265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 w="254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prstClr val="white"/>
                </a:solidFill>
                <a:latin typeface="Twinkl Light" pitchFamily="2" charset="0"/>
              </a:rPr>
              <a:t> </a:t>
            </a:r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id="{207C1CA7-4A92-41F6-8C24-F79D09530453}"/>
              </a:ext>
            </a:extLst>
          </p:cNvPr>
          <p:cNvSpPr/>
          <p:nvPr/>
        </p:nvSpPr>
        <p:spPr bwMode="auto">
          <a:xfrm>
            <a:off x="479426" y="3091373"/>
            <a:ext cx="8196263" cy="2317389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 w="254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prstClr val="white"/>
                </a:solidFill>
                <a:latin typeface="Twinkl Light" pitchFamily="2" charset="0"/>
              </a:rPr>
              <a:t>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06649AFD-00BF-49D4-A9B9-85D1CC13B74E}"/>
              </a:ext>
            </a:extLst>
          </p:cNvPr>
          <p:cNvSpPr txBox="1">
            <a:spLocks/>
          </p:cNvSpPr>
          <p:nvPr/>
        </p:nvSpPr>
        <p:spPr bwMode="auto">
          <a:xfrm>
            <a:off x="684212" y="3934950"/>
            <a:ext cx="7775575" cy="62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1C1C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know what a mindset is.</a:t>
            </a:r>
          </a:p>
          <a:p>
            <a:pPr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1C1C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know the difference between a fixed and a growth mindset.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21A655D8-E8B2-4E74-9801-9C82B26B542C}"/>
              </a:ext>
            </a:extLst>
          </p:cNvPr>
          <p:cNvSpPr txBox="1">
            <a:spLocks/>
          </p:cNvSpPr>
          <p:nvPr/>
        </p:nvSpPr>
        <p:spPr bwMode="auto">
          <a:xfrm>
            <a:off x="479425" y="1878101"/>
            <a:ext cx="8196263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</a:pPr>
            <a:r>
              <a:rPr lang="en-GB" altLang="en-US" dirty="0">
                <a:solidFill>
                  <a:srgbClr val="1C1C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understand what is meant by ‘growth mindset’.</a:t>
            </a: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03D21532-2318-476B-952A-D761CBA0E0CE}"/>
              </a:ext>
            </a:extLst>
          </p:cNvPr>
          <p:cNvSpPr txBox="1">
            <a:spLocks/>
          </p:cNvSpPr>
          <p:nvPr/>
        </p:nvSpPr>
        <p:spPr>
          <a:xfrm>
            <a:off x="479427" y="1108147"/>
            <a:ext cx="8196263" cy="696912"/>
          </a:xfrm>
          <a:prstGeom prst="rect">
            <a:avLst/>
          </a:prstGeom>
          <a:noFill/>
          <a:ln w="25400">
            <a:noFill/>
          </a:ln>
        </p:spPr>
        <p:txBody>
          <a:bodyPr lIns="252000" tIns="216000" rIns="252000" bIns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32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Learning Objective</a:t>
            </a:r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514DD6F5-0E99-421B-A25F-326A57B65238}"/>
              </a:ext>
            </a:extLst>
          </p:cNvPr>
          <p:cNvSpPr txBox="1">
            <a:spLocks/>
          </p:cNvSpPr>
          <p:nvPr/>
        </p:nvSpPr>
        <p:spPr>
          <a:xfrm>
            <a:off x="479427" y="3219286"/>
            <a:ext cx="8196263" cy="698500"/>
          </a:xfrm>
          <a:prstGeom prst="rect">
            <a:avLst/>
          </a:prstGeom>
          <a:noFill/>
          <a:ln w="25400">
            <a:noFill/>
          </a:ln>
        </p:spPr>
        <p:txBody>
          <a:bodyPr lIns="252000" tIns="216000" rIns="252000" bIns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32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Success Criteria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298622"/>
            <a:ext cx="8280400" cy="1785104"/>
          </a:xfrm>
          <a:prstGeom prst="rect">
            <a:avLst/>
          </a:prstGeom>
        </p:spPr>
        <p:txBody>
          <a:bodyPr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Write Down:</a:t>
            </a:r>
          </a:p>
          <a:p>
            <a:pPr marL="285750" indent="-285750" algn="l" fontAlgn="auto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One thing you have always been good at.</a:t>
            </a:r>
          </a:p>
          <a:p>
            <a:pPr marL="285750" indent="-285750" algn="l" fontAlgn="auto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One thing you think you’ll never be good at.</a:t>
            </a:r>
          </a:p>
          <a:p>
            <a:pPr marL="285750" indent="-285750" algn="l" fontAlgn="auto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One thing you weren’t good at but became good at over time. 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3" name="Picture 2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8425850D-69D9-44D1-A2EF-0B012F6133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217" y="3158372"/>
            <a:ext cx="3879565" cy="291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5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298622"/>
            <a:ext cx="8280400" cy="3400931"/>
          </a:xfrm>
          <a:prstGeom prst="rect">
            <a:avLst/>
          </a:prstGeom>
        </p:spPr>
        <p:txBody>
          <a:bodyPr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Your mindset is your attitude.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b="1" dirty="0">
              <a:solidFill>
                <a:srgbClr val="698F43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It’s about how you think and feel rather than what you can and can’t do. It determines how you will interpret and respond to situations. 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Scientists used to believe that no matter how hard you worked at something, your intelligence stayed the same.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Now scientists believe that you can improve intelligence – just like you can improve your fitness, or get better at riding a bike.</a:t>
            </a:r>
          </a:p>
        </p:txBody>
      </p:sp>
    </p:spTree>
    <p:extLst>
      <p:ext uri="{BB962C8B-B14F-4D97-AF65-F5344CB8AC3E}">
        <p14:creationId xmlns:p14="http://schemas.microsoft.com/office/powerpoint/2010/main" val="354319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298622"/>
            <a:ext cx="4140200" cy="4632037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Neuroplasticity is the idea that our brain (neuro) can be moulded (like plastic). In other words: the brain is malleable – It gets better at the things that you practice.</a:t>
            </a:r>
          </a:p>
          <a:p>
            <a:pPr algn="just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just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What we focus on and how we think encourages brain growth in those areas.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just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Every time you work hard, stretch yourself and learn something new, your brain forms new connections and pathways.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EB9CBDC-7580-440F-82ED-93EF8BC5DE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465" y="1683204"/>
            <a:ext cx="3138371" cy="349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23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Fixed Mindset Vs Growth Mindset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298622"/>
            <a:ext cx="8280400" cy="1708160"/>
          </a:xfrm>
          <a:prstGeom prst="rect">
            <a:avLst/>
          </a:prstGeom>
        </p:spPr>
        <p:txBody>
          <a:bodyPr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 </a:t>
            </a: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fixed</a:t>
            </a: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mindset is the idea that intelligence is a </a:t>
            </a: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fixed</a:t>
            </a: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trait.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A </a:t>
            </a: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growth</a:t>
            </a: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mindset is the idea that intelligence is a quality that can be </a:t>
            </a: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changed</a:t>
            </a: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 and </a:t>
            </a:r>
            <a:r>
              <a:rPr lang="en-GB" sz="18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developed</a:t>
            </a: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.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B73B6B6-1C09-4B41-AEED-EA5A2DA2C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85065"/>
              </p:ext>
            </p:extLst>
          </p:nvPr>
        </p:nvGraphicFramePr>
        <p:xfrm>
          <a:off x="1524000" y="3006782"/>
          <a:ext cx="6096000" cy="2661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22551679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963682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257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01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293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759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27638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49055D4-7919-431B-ACB1-375314B68996}"/>
              </a:ext>
            </a:extLst>
          </p:cNvPr>
          <p:cNvSpPr txBox="1"/>
          <p:nvPr/>
        </p:nvSpPr>
        <p:spPr>
          <a:xfrm>
            <a:off x="1524000" y="3142095"/>
            <a:ext cx="2309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Fixed Mindset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30DBD6-66E1-4B22-B5F4-47B7A5055E04}"/>
              </a:ext>
            </a:extLst>
          </p:cNvPr>
          <p:cNvSpPr txBox="1"/>
          <p:nvPr/>
        </p:nvSpPr>
        <p:spPr>
          <a:xfrm>
            <a:off x="4571999" y="3142095"/>
            <a:ext cx="2309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Growth Mindset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1A14AA-662C-4AA7-9EF4-1F632DB08606}"/>
              </a:ext>
            </a:extLst>
          </p:cNvPr>
          <p:cNvSpPr txBox="1"/>
          <p:nvPr/>
        </p:nvSpPr>
        <p:spPr>
          <a:xfrm>
            <a:off x="1524001" y="3654040"/>
            <a:ext cx="3047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Intelligence is fixed.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344520-3A47-44BF-A29B-2DB85AB967A5}"/>
              </a:ext>
            </a:extLst>
          </p:cNvPr>
          <p:cNvSpPr txBox="1"/>
          <p:nvPr/>
        </p:nvSpPr>
        <p:spPr>
          <a:xfrm>
            <a:off x="4572000" y="3654040"/>
            <a:ext cx="3047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Intelligence can change.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10C5CD-CAC6-4989-9496-528D36DD2880}"/>
              </a:ext>
            </a:extLst>
          </p:cNvPr>
          <p:cNvSpPr txBox="1"/>
          <p:nvPr/>
        </p:nvSpPr>
        <p:spPr>
          <a:xfrm>
            <a:off x="1524001" y="4023087"/>
            <a:ext cx="3047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thinking about and valuing the result.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D7E57D-0580-4A4C-A6A6-A0443759B6F8}"/>
              </a:ext>
            </a:extLst>
          </p:cNvPr>
          <p:cNvSpPr txBox="1"/>
          <p:nvPr/>
        </p:nvSpPr>
        <p:spPr>
          <a:xfrm>
            <a:off x="4572000" y="4023087"/>
            <a:ext cx="3047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Valuing and learning from the process.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4EB705-1E32-4ED2-9593-BBA5EF16DECB}"/>
              </a:ext>
            </a:extLst>
          </p:cNvPr>
          <p:cNvSpPr txBox="1"/>
          <p:nvPr/>
        </p:nvSpPr>
        <p:spPr>
          <a:xfrm>
            <a:off x="1524001" y="4651835"/>
            <a:ext cx="3047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Failure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05080D-CDF5-4E7A-8606-C4A71C1207D4}"/>
              </a:ext>
            </a:extLst>
          </p:cNvPr>
          <p:cNvSpPr txBox="1"/>
          <p:nvPr/>
        </p:nvSpPr>
        <p:spPr>
          <a:xfrm>
            <a:off x="4572000" y="4651835"/>
            <a:ext cx="3047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 opportunity to learn from your mistakes.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327E0E-DBC2-4406-902E-481CCE3EB5C8}"/>
              </a:ext>
            </a:extLst>
          </p:cNvPr>
          <p:cNvSpPr txBox="1"/>
          <p:nvPr/>
        </p:nvSpPr>
        <p:spPr>
          <a:xfrm>
            <a:off x="1523999" y="5297881"/>
            <a:ext cx="3047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Obstacles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F215D8-4973-46BB-A7F2-901D5A3B0595}"/>
              </a:ext>
            </a:extLst>
          </p:cNvPr>
          <p:cNvSpPr txBox="1"/>
          <p:nvPr/>
        </p:nvSpPr>
        <p:spPr>
          <a:xfrm>
            <a:off x="4571998" y="5297881"/>
            <a:ext cx="3047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Opportunities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76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Activity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AD136C0-754C-407F-83F1-DBB7641A21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028" y="1651516"/>
            <a:ext cx="2934161" cy="41493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D997CD6-C94B-4BAF-8C7A-5274D7006C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12" y="1651516"/>
            <a:ext cx="2934161" cy="41493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840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Growth Mindset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FA6325E-F508-4DA5-8438-9EA2120D0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56867"/>
              </p:ext>
            </p:extLst>
          </p:nvPr>
        </p:nvGraphicFramePr>
        <p:xfrm>
          <a:off x="431800" y="1397000"/>
          <a:ext cx="8280400" cy="4892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40200">
                  <a:extLst>
                    <a:ext uri="{9D8B030D-6E8A-4147-A177-3AD203B41FA5}">
                      <a16:colId xmlns:a16="http://schemas.microsoft.com/office/drawing/2014/main" val="703127427"/>
                    </a:ext>
                  </a:extLst>
                </a:gridCol>
                <a:gridCol w="4140200">
                  <a:extLst>
                    <a:ext uri="{9D8B030D-6E8A-4147-A177-3AD203B41FA5}">
                      <a16:colId xmlns:a16="http://schemas.microsoft.com/office/drawing/2014/main" val="745183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10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577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17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921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250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765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552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733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462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60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698F4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48412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F7F4085-FE64-4EBB-8B77-04E0124D2410}"/>
              </a:ext>
            </a:extLst>
          </p:cNvPr>
          <p:cNvSpPr txBox="1"/>
          <p:nvPr/>
        </p:nvSpPr>
        <p:spPr>
          <a:xfrm>
            <a:off x="431800" y="1539797"/>
            <a:ext cx="414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Instead of…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0854E-5C4B-4491-8AA0-AE79CE13B80B}"/>
              </a:ext>
            </a:extLst>
          </p:cNvPr>
          <p:cNvSpPr txBox="1"/>
          <p:nvPr/>
        </p:nvSpPr>
        <p:spPr>
          <a:xfrm>
            <a:off x="4571999" y="1539797"/>
            <a:ext cx="414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thinking…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189A64-7D59-4763-A5A6-6202C4C47143}"/>
              </a:ext>
            </a:extLst>
          </p:cNvPr>
          <p:cNvSpPr txBox="1"/>
          <p:nvPr/>
        </p:nvSpPr>
        <p:spPr>
          <a:xfrm>
            <a:off x="431800" y="2332017"/>
            <a:ext cx="414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I’m not good at this.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3A65CD-C1D3-410F-8FFB-9C61E19B9A03}"/>
              </a:ext>
            </a:extLst>
          </p:cNvPr>
          <p:cNvSpPr txBox="1"/>
          <p:nvPr/>
        </p:nvSpPr>
        <p:spPr>
          <a:xfrm>
            <a:off x="4572000" y="2051742"/>
            <a:ext cx="4140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am I missing?</a:t>
            </a:r>
          </a:p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can’t do this yet.</a:t>
            </a:r>
          </a:p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need more practice.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7BC916-ECDC-4FAF-A0B3-7926F77A6611}"/>
              </a:ext>
            </a:extLst>
          </p:cNvPr>
          <p:cNvSpPr txBox="1"/>
          <p:nvPr/>
        </p:nvSpPr>
        <p:spPr>
          <a:xfrm>
            <a:off x="431801" y="2960689"/>
            <a:ext cx="39069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give up!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6AADA1-01A5-48C8-8851-C40960F54DCC}"/>
              </a:ext>
            </a:extLst>
          </p:cNvPr>
          <p:cNvSpPr txBox="1"/>
          <p:nvPr/>
        </p:nvSpPr>
        <p:spPr>
          <a:xfrm>
            <a:off x="4572000" y="2958947"/>
            <a:ext cx="4140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I’ll try a different way.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C02B95-2B26-4E5A-9974-EC5932EBC174}"/>
              </a:ext>
            </a:extLst>
          </p:cNvPr>
          <p:cNvSpPr txBox="1"/>
          <p:nvPr/>
        </p:nvSpPr>
        <p:spPr>
          <a:xfrm>
            <a:off x="431797" y="3329378"/>
            <a:ext cx="3589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It’s good enough.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55CFFE-5BFB-4999-BCB8-566354A4D4BF}"/>
              </a:ext>
            </a:extLst>
          </p:cNvPr>
          <p:cNvSpPr txBox="1"/>
          <p:nvPr/>
        </p:nvSpPr>
        <p:spPr>
          <a:xfrm>
            <a:off x="4572000" y="3340290"/>
            <a:ext cx="414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 this the best I can do?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E7EF45-2ABD-478A-8DA3-C9ACDC1E422A}"/>
              </a:ext>
            </a:extLst>
          </p:cNvPr>
          <p:cNvSpPr txBox="1"/>
          <p:nvPr/>
        </p:nvSpPr>
        <p:spPr>
          <a:xfrm>
            <a:off x="431801" y="3698587"/>
            <a:ext cx="3589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can’t make this any better.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AA4E74-B67B-44E3-83B1-DE51C52C8E85}"/>
              </a:ext>
            </a:extLst>
          </p:cNvPr>
          <p:cNvSpPr txBox="1"/>
          <p:nvPr/>
        </p:nvSpPr>
        <p:spPr>
          <a:xfrm>
            <a:off x="4571998" y="3704914"/>
            <a:ext cx="414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always improve.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230B0C-2DE6-4FD7-A860-94C7C188D2C4}"/>
              </a:ext>
            </a:extLst>
          </p:cNvPr>
          <p:cNvSpPr txBox="1"/>
          <p:nvPr/>
        </p:nvSpPr>
        <p:spPr>
          <a:xfrm>
            <a:off x="431797" y="4078188"/>
            <a:ext cx="358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too hard.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F77444-F0BE-4596-8C5F-697E63470BC1}"/>
              </a:ext>
            </a:extLst>
          </p:cNvPr>
          <p:cNvSpPr txBox="1"/>
          <p:nvPr/>
        </p:nvSpPr>
        <p:spPr>
          <a:xfrm>
            <a:off x="4572000" y="4075184"/>
            <a:ext cx="414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may take some time and effort.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68CC7-F095-470A-B8D9-4407AC27A41A}"/>
              </a:ext>
            </a:extLst>
          </p:cNvPr>
          <p:cNvSpPr txBox="1"/>
          <p:nvPr/>
        </p:nvSpPr>
        <p:spPr>
          <a:xfrm>
            <a:off x="431796" y="4446988"/>
            <a:ext cx="3701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I’ll never be that smart.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37B9137-A42E-4C8D-AF7C-1611DDD6114D}"/>
              </a:ext>
            </a:extLst>
          </p:cNvPr>
          <p:cNvSpPr txBox="1"/>
          <p:nvPr/>
        </p:nvSpPr>
        <p:spPr>
          <a:xfrm>
            <a:off x="4571995" y="4453315"/>
            <a:ext cx="4140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will learn how to do this.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E47CA7-502E-4C24-8B71-C571AB25B2F9}"/>
              </a:ext>
            </a:extLst>
          </p:cNvPr>
          <p:cNvSpPr txBox="1"/>
          <p:nvPr/>
        </p:nvSpPr>
        <p:spPr>
          <a:xfrm>
            <a:off x="431801" y="4811202"/>
            <a:ext cx="3487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just don’t know how to do it.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C0FF0C-6A42-4260-B4DE-DC930262CA15}"/>
              </a:ext>
            </a:extLst>
          </p:cNvPr>
          <p:cNvSpPr txBox="1"/>
          <p:nvPr/>
        </p:nvSpPr>
        <p:spPr>
          <a:xfrm>
            <a:off x="4572000" y="4817529"/>
            <a:ext cx="414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resources can help me find out?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3CC3C0A-A2E1-448F-A4AA-1F8618DD7178}"/>
              </a:ext>
            </a:extLst>
          </p:cNvPr>
          <p:cNvSpPr txBox="1"/>
          <p:nvPr/>
        </p:nvSpPr>
        <p:spPr>
          <a:xfrm>
            <a:off x="431803" y="5188911"/>
            <a:ext cx="3701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I’m already good at this.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A38E6CA-4303-4E01-9BFA-C5112A77774A}"/>
              </a:ext>
            </a:extLst>
          </p:cNvPr>
          <p:cNvSpPr txBox="1"/>
          <p:nvPr/>
        </p:nvSpPr>
        <p:spPr>
          <a:xfrm>
            <a:off x="4572002" y="5195238"/>
            <a:ext cx="414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can I keep getting better?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18D02C-FDF4-44D0-9B64-89EE24D19752}"/>
              </a:ext>
            </a:extLst>
          </p:cNvPr>
          <p:cNvSpPr txBox="1"/>
          <p:nvPr/>
        </p:nvSpPr>
        <p:spPr>
          <a:xfrm>
            <a:off x="431795" y="5565619"/>
            <a:ext cx="34030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I’m afraid of making a mistake.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A7DDD65-4EAF-48CE-B489-82B910E91DFF}"/>
              </a:ext>
            </a:extLst>
          </p:cNvPr>
          <p:cNvSpPr txBox="1"/>
          <p:nvPr/>
        </p:nvSpPr>
        <p:spPr>
          <a:xfrm>
            <a:off x="4571994" y="5571946"/>
            <a:ext cx="414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Mistakes are how I learn and get better.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B9BBDA8-80B3-46F0-B170-8298CF7449C6}"/>
              </a:ext>
            </a:extLst>
          </p:cNvPr>
          <p:cNvSpPr txBox="1"/>
          <p:nvPr/>
        </p:nvSpPr>
        <p:spPr>
          <a:xfrm>
            <a:off x="431803" y="5927170"/>
            <a:ext cx="3776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They can’t do it.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14CD783-A02E-48F9-B580-9249605F9CFA}"/>
              </a:ext>
            </a:extLst>
          </p:cNvPr>
          <p:cNvSpPr txBox="1"/>
          <p:nvPr/>
        </p:nvSpPr>
        <p:spPr>
          <a:xfrm>
            <a:off x="4572002" y="5933497"/>
            <a:ext cx="414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can I help them to understand this?</a:t>
            </a:r>
          </a:p>
        </p:txBody>
      </p:sp>
    </p:spTree>
    <p:extLst>
      <p:ext uri="{BB962C8B-B14F-4D97-AF65-F5344CB8AC3E}">
        <p14:creationId xmlns:p14="http://schemas.microsoft.com/office/powerpoint/2010/main" val="316823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604043"/>
            <a:ext cx="9144000" cy="620713"/>
          </a:xfrm>
          <a:prstGeom prst="rect">
            <a:avLst/>
          </a:prstGeom>
          <a:noFill/>
        </p:spPr>
        <p:txBody>
          <a:bodyPr/>
          <a:lstStyle/>
          <a:p>
            <a:r>
              <a:rPr lang="en-GB" altLang="en-US" sz="3600" b="1" dirty="0">
                <a:solidFill>
                  <a:srgbClr val="698F4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Growth Mindset: The Power of ‘Yet’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800" y="1429248"/>
            <a:ext cx="8280400" cy="2492990"/>
          </a:xfrm>
          <a:prstGeom prst="rect">
            <a:avLst/>
          </a:prstGeom>
        </p:spPr>
        <p:txBody>
          <a:bodyPr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 can’t do this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I’m not good at this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 don’t get it</a:t>
            </a:r>
          </a:p>
          <a:p>
            <a:pPr algn="l" fontAlgn="auto">
              <a:spcAft>
                <a:spcPts val="600"/>
              </a:spcAft>
              <a:defRPr/>
            </a:pPr>
            <a:endParaRPr lang="en-GB" sz="1800" dirty="0">
              <a:solidFill>
                <a:schemeClr val="tx1">
                  <a:lumMod val="85000"/>
                  <a:lumOff val="1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l" fontAlgn="auto">
              <a:spcAft>
                <a:spcPts val="600"/>
              </a:spcAft>
              <a:defRPr/>
            </a:pPr>
            <a:r>
              <a:rPr lang="en-GB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I don’t know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E7FA60-718D-4A24-911A-5B012149682E}"/>
              </a:ext>
            </a:extLst>
          </p:cNvPr>
          <p:cNvSpPr txBox="1">
            <a:spLocks/>
          </p:cNvSpPr>
          <p:nvPr/>
        </p:nvSpPr>
        <p:spPr>
          <a:xfrm>
            <a:off x="1912783" y="1354608"/>
            <a:ext cx="615812" cy="46166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24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yet.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013ACE-A13B-494F-978E-2C6BF3E16A78}"/>
              </a:ext>
            </a:extLst>
          </p:cNvPr>
          <p:cNvSpPr txBox="1">
            <a:spLocks/>
          </p:cNvSpPr>
          <p:nvPr/>
        </p:nvSpPr>
        <p:spPr>
          <a:xfrm>
            <a:off x="2575255" y="2058001"/>
            <a:ext cx="615825" cy="46166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24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yet.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E398C1-0C17-4F96-9BA8-C8F5599BE38A}"/>
              </a:ext>
            </a:extLst>
          </p:cNvPr>
          <p:cNvSpPr txBox="1">
            <a:spLocks/>
          </p:cNvSpPr>
          <p:nvPr/>
        </p:nvSpPr>
        <p:spPr>
          <a:xfrm>
            <a:off x="1772826" y="2757577"/>
            <a:ext cx="615825" cy="46166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24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yet.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472625-E499-4CCC-B79D-36C1FC2D57ED}"/>
              </a:ext>
            </a:extLst>
          </p:cNvPr>
          <p:cNvSpPr txBox="1">
            <a:spLocks/>
          </p:cNvSpPr>
          <p:nvPr/>
        </p:nvSpPr>
        <p:spPr>
          <a:xfrm>
            <a:off x="1819477" y="3451242"/>
            <a:ext cx="615825" cy="461665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600"/>
              </a:spcAft>
              <a:defRPr/>
            </a:pPr>
            <a:r>
              <a:rPr lang="en-GB" sz="2400" b="1" dirty="0">
                <a:solidFill>
                  <a:srgbClr val="698F43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yet.</a:t>
            </a:r>
          </a:p>
        </p:txBody>
      </p:sp>
      <p:pic>
        <p:nvPicPr>
          <p:cNvPr id="3" name="Picture 2" descr="A clock hanging on the wall&#10;&#10;Description automatically generated">
            <a:extLst>
              <a:ext uri="{FF2B5EF4-FFF2-40B4-BE49-F238E27FC236}">
                <a16:creationId xmlns:a16="http://schemas.microsoft.com/office/drawing/2014/main" id="{9E654F80-B88F-4DF2-806A-386EBE9502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03" y="1429649"/>
            <a:ext cx="302820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12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B3860BD-1FF0-4EB6-9581-A3F374098117}" vid="{F3D069A4-472B-488D-8626-09FE123BB8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Beyond - Debate PowerPoint Template</Template>
  <TotalTime>370</TotalTime>
  <Words>588</Words>
  <Application>Microsoft Office PowerPoint</Application>
  <PresentationFormat>On-screen Show (4:3)</PresentationFormat>
  <Paragraphs>97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Open Sans</vt:lpstr>
      <vt:lpstr>Arial</vt:lpstr>
      <vt:lpstr>Calibri</vt:lpstr>
      <vt:lpstr>Twinkl Light</vt:lpstr>
      <vt:lpstr>Office Theme</vt:lpstr>
      <vt:lpstr>PowerPoint Presentation</vt:lpstr>
      <vt:lpstr>PowerPoint Presentation</vt:lpstr>
      <vt:lpstr>Mindset</vt:lpstr>
      <vt:lpstr>Mindset</vt:lpstr>
      <vt:lpstr>Mindset</vt:lpstr>
      <vt:lpstr>Fixed Mindset Vs Growth Mindset</vt:lpstr>
      <vt:lpstr>Activity</vt:lpstr>
      <vt:lpstr>Growth Mindset</vt:lpstr>
      <vt:lpstr>Growth Mindset: The Power of ‘Yet’</vt:lpstr>
      <vt:lpstr>Growth Mindset</vt:lpstr>
      <vt:lpstr>Growth Mindset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Arthur McDonald [sd16aam]</dc:creator>
  <cp:lastModifiedBy>Arthur McDonald [sd16aam]</cp:lastModifiedBy>
  <cp:revision>25</cp:revision>
  <dcterms:created xsi:type="dcterms:W3CDTF">2020-07-28T12:35:28Z</dcterms:created>
  <dcterms:modified xsi:type="dcterms:W3CDTF">2020-07-31T14:11:17Z</dcterms:modified>
</cp:coreProperties>
</file>